
<file path=[Content_Types].xml><?xml version="1.0" encoding="utf-8"?>
<Types xmlns="http://schemas.openxmlformats.org/package/2006/content-types">
  <Default Extension="gif" ContentType="image/gif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27"/>
  </p:notesMasterIdLst>
  <p:sldIdLst>
    <p:sldId id="256" r:id="rId2"/>
    <p:sldId id="2147309271" r:id="rId3"/>
    <p:sldId id="2147309272" r:id="rId4"/>
    <p:sldId id="368" r:id="rId5"/>
    <p:sldId id="257" r:id="rId6"/>
    <p:sldId id="258" r:id="rId7"/>
    <p:sldId id="259" r:id="rId8"/>
    <p:sldId id="2147309288" r:id="rId9"/>
    <p:sldId id="2147309229" r:id="rId10"/>
    <p:sldId id="2147309289" r:id="rId11"/>
    <p:sldId id="2147309290" r:id="rId12"/>
    <p:sldId id="2147309228" r:id="rId13"/>
    <p:sldId id="265" r:id="rId14"/>
    <p:sldId id="261" r:id="rId15"/>
    <p:sldId id="263" r:id="rId16"/>
    <p:sldId id="2147309291" r:id="rId17"/>
    <p:sldId id="338" r:id="rId18"/>
    <p:sldId id="340" r:id="rId19"/>
    <p:sldId id="2147309292" r:id="rId20"/>
    <p:sldId id="270" r:id="rId21"/>
    <p:sldId id="274" r:id="rId22"/>
    <p:sldId id="2147309294" r:id="rId23"/>
    <p:sldId id="268" r:id="rId24"/>
    <p:sldId id="273" r:id="rId25"/>
    <p:sldId id="341" r:id="rId26"/>
    <p:sldId id="328" r:id="rId27"/>
    <p:sldId id="369" r:id="rId28"/>
    <p:sldId id="2147309295" r:id="rId29"/>
    <p:sldId id="2147309296" r:id="rId30"/>
    <p:sldId id="2147309297" r:id="rId31"/>
    <p:sldId id="2147309298" r:id="rId32"/>
    <p:sldId id="371" r:id="rId33"/>
    <p:sldId id="289" r:id="rId34"/>
    <p:sldId id="2147309299" r:id="rId35"/>
    <p:sldId id="372" r:id="rId36"/>
    <p:sldId id="335" r:id="rId37"/>
    <p:sldId id="313" r:id="rId38"/>
    <p:sldId id="363" r:id="rId39"/>
    <p:sldId id="2147309300" r:id="rId40"/>
    <p:sldId id="357" r:id="rId41"/>
    <p:sldId id="2147309301" r:id="rId42"/>
    <p:sldId id="370" r:id="rId43"/>
    <p:sldId id="280" r:id="rId44"/>
    <p:sldId id="288" r:id="rId45"/>
    <p:sldId id="281" r:id="rId46"/>
    <p:sldId id="282" r:id="rId47"/>
    <p:sldId id="346" r:id="rId48"/>
    <p:sldId id="376" r:id="rId49"/>
    <p:sldId id="377" r:id="rId50"/>
    <p:sldId id="353" r:id="rId51"/>
    <p:sldId id="2147309218" r:id="rId52"/>
    <p:sldId id="2147309306" r:id="rId53"/>
    <p:sldId id="2147309308" r:id="rId54"/>
    <p:sldId id="2147309269" r:id="rId55"/>
    <p:sldId id="2147309268" r:id="rId56"/>
    <p:sldId id="2147309282" r:id="rId57"/>
    <p:sldId id="2147309284" r:id="rId58"/>
    <p:sldId id="2147309307" r:id="rId59"/>
    <p:sldId id="336" r:id="rId60"/>
    <p:sldId id="374" r:id="rId61"/>
    <p:sldId id="292" r:id="rId62"/>
    <p:sldId id="293" r:id="rId63"/>
    <p:sldId id="294" r:id="rId64"/>
    <p:sldId id="360" r:id="rId65"/>
    <p:sldId id="386" r:id="rId66"/>
    <p:sldId id="295" r:id="rId67"/>
    <p:sldId id="319" r:id="rId68"/>
    <p:sldId id="364" r:id="rId69"/>
    <p:sldId id="290" r:id="rId70"/>
    <p:sldId id="348" r:id="rId71"/>
    <p:sldId id="296" r:id="rId72"/>
    <p:sldId id="350" r:id="rId73"/>
    <p:sldId id="349" r:id="rId74"/>
    <p:sldId id="315" r:id="rId75"/>
    <p:sldId id="382" r:id="rId76"/>
    <p:sldId id="2147309211" r:id="rId77"/>
    <p:sldId id="2147309212" r:id="rId78"/>
    <p:sldId id="2147309213" r:id="rId79"/>
    <p:sldId id="2147309214" r:id="rId80"/>
    <p:sldId id="358" r:id="rId81"/>
    <p:sldId id="366" r:id="rId82"/>
    <p:sldId id="2147309235" r:id="rId83"/>
    <p:sldId id="2147309236" r:id="rId84"/>
    <p:sldId id="2147309242" r:id="rId85"/>
    <p:sldId id="2147309241" r:id="rId86"/>
    <p:sldId id="2147309243" r:id="rId87"/>
    <p:sldId id="2147309244" r:id="rId88"/>
    <p:sldId id="2147309245" r:id="rId89"/>
    <p:sldId id="2147309246" r:id="rId90"/>
    <p:sldId id="2147309240" r:id="rId91"/>
    <p:sldId id="2147309247" r:id="rId92"/>
    <p:sldId id="2147309234" r:id="rId93"/>
    <p:sldId id="2147309237" r:id="rId94"/>
    <p:sldId id="2147309248" r:id="rId95"/>
    <p:sldId id="379" r:id="rId96"/>
    <p:sldId id="2147309238" r:id="rId97"/>
    <p:sldId id="2147309230" r:id="rId98"/>
    <p:sldId id="2147309249" r:id="rId99"/>
    <p:sldId id="2147309250" r:id="rId100"/>
    <p:sldId id="2147309251" r:id="rId101"/>
    <p:sldId id="2147309252" r:id="rId102"/>
    <p:sldId id="2147309253" r:id="rId103"/>
    <p:sldId id="2147309254" r:id="rId104"/>
    <p:sldId id="2147309255" r:id="rId105"/>
    <p:sldId id="2147309232" r:id="rId106"/>
    <p:sldId id="2147309233" r:id="rId107"/>
    <p:sldId id="2147309231" r:id="rId108"/>
    <p:sldId id="2147309256" r:id="rId109"/>
    <p:sldId id="2147309257" r:id="rId110"/>
    <p:sldId id="2147309258" r:id="rId111"/>
    <p:sldId id="2147309259" r:id="rId112"/>
    <p:sldId id="2147309260" r:id="rId113"/>
    <p:sldId id="2147309261" r:id="rId114"/>
    <p:sldId id="2147309262" r:id="rId115"/>
    <p:sldId id="2147309239" r:id="rId116"/>
    <p:sldId id="2147309263" r:id="rId117"/>
    <p:sldId id="2147309264" r:id="rId118"/>
    <p:sldId id="2147309265" r:id="rId119"/>
    <p:sldId id="2147309266" r:id="rId120"/>
    <p:sldId id="2147309267" r:id="rId121"/>
    <p:sldId id="304" r:id="rId122"/>
    <p:sldId id="303" r:id="rId123"/>
    <p:sldId id="305" r:id="rId124"/>
    <p:sldId id="306" r:id="rId125"/>
    <p:sldId id="310" r:id="rId1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F0252564-C795-4A73-9DFB-6E2B5EDE183F}">
          <p14:sldIdLst>
            <p14:sldId id="256"/>
            <p14:sldId id="2147309271"/>
            <p14:sldId id="2147309272"/>
            <p14:sldId id="368"/>
          </p14:sldIdLst>
        </p14:section>
        <p14:section name="DSP" id="{769EEEE8-7313-4E3E-AC0F-163C5A927B3F}">
          <p14:sldIdLst>
            <p14:sldId id="257"/>
            <p14:sldId id="258"/>
            <p14:sldId id="259"/>
            <p14:sldId id="2147309288"/>
            <p14:sldId id="2147309229"/>
            <p14:sldId id="2147309289"/>
            <p14:sldId id="2147309290"/>
            <p14:sldId id="2147309228"/>
            <p14:sldId id="265"/>
            <p14:sldId id="261"/>
            <p14:sldId id="263"/>
            <p14:sldId id="2147309291"/>
            <p14:sldId id="338"/>
            <p14:sldId id="340"/>
            <p14:sldId id="2147309292"/>
            <p14:sldId id="270"/>
            <p14:sldId id="274"/>
            <p14:sldId id="2147309294"/>
            <p14:sldId id="268"/>
            <p14:sldId id="273"/>
            <p14:sldId id="341"/>
            <p14:sldId id="328"/>
          </p14:sldIdLst>
        </p14:section>
        <p14:section name="Incremental computation" id="{58747F73-CA40-4C5F-8755-F065BDC15337}">
          <p14:sldIdLst>
            <p14:sldId id="369"/>
            <p14:sldId id="2147309295"/>
            <p14:sldId id="2147309296"/>
            <p14:sldId id="2147309297"/>
            <p14:sldId id="2147309298"/>
            <p14:sldId id="371"/>
            <p14:sldId id="289"/>
            <p14:sldId id="2147309299"/>
            <p14:sldId id="372"/>
          </p14:sldIdLst>
        </p14:section>
        <p14:section name="Optimizing circuits" id="{48703A8F-2887-453B-8039-1E34982CEC62}">
          <p14:sldIdLst>
            <p14:sldId id="335"/>
            <p14:sldId id="313"/>
            <p14:sldId id="363"/>
            <p14:sldId id="2147309300"/>
            <p14:sldId id="357"/>
            <p14:sldId id="2147309301"/>
          </p14:sldIdLst>
        </p14:section>
        <p14:section name="Relational algebra" id="{A8293622-2174-4916-A7E5-25134F50EBE0}">
          <p14:sldIdLst>
            <p14:sldId id="370"/>
            <p14:sldId id="280"/>
            <p14:sldId id="288"/>
            <p14:sldId id="281"/>
            <p14:sldId id="282"/>
            <p14:sldId id="346"/>
            <p14:sldId id="376"/>
            <p14:sldId id="377"/>
            <p14:sldId id="353"/>
            <p14:sldId id="2147309218"/>
            <p14:sldId id="2147309306"/>
            <p14:sldId id="2147309308"/>
            <p14:sldId id="2147309269"/>
            <p14:sldId id="2147309268"/>
            <p14:sldId id="2147309282"/>
            <p14:sldId id="2147309284"/>
            <p14:sldId id="2147309307"/>
          </p14:sldIdLst>
        </p14:section>
        <p14:section name="Extra" id="{E5F3158D-7788-4C84-B58B-EAD0188BF70B}">
          <p14:sldIdLst>
            <p14:sldId id="336"/>
            <p14:sldId id="374"/>
            <p14:sldId id="292"/>
            <p14:sldId id="293"/>
            <p14:sldId id="294"/>
            <p14:sldId id="360"/>
            <p14:sldId id="386"/>
            <p14:sldId id="295"/>
            <p14:sldId id="319"/>
            <p14:sldId id="364"/>
            <p14:sldId id="290"/>
            <p14:sldId id="348"/>
            <p14:sldId id="296"/>
            <p14:sldId id="350"/>
            <p14:sldId id="349"/>
            <p14:sldId id="315"/>
            <p14:sldId id="382"/>
            <p14:sldId id="2147309211"/>
            <p14:sldId id="2147309212"/>
            <p14:sldId id="2147309213"/>
            <p14:sldId id="2147309214"/>
            <p14:sldId id="358"/>
            <p14:sldId id="366"/>
            <p14:sldId id="2147309235"/>
            <p14:sldId id="2147309236"/>
            <p14:sldId id="2147309242"/>
            <p14:sldId id="2147309241"/>
            <p14:sldId id="2147309243"/>
            <p14:sldId id="2147309244"/>
            <p14:sldId id="2147309245"/>
            <p14:sldId id="2147309246"/>
            <p14:sldId id="2147309240"/>
            <p14:sldId id="2147309247"/>
            <p14:sldId id="2147309234"/>
            <p14:sldId id="2147309237"/>
            <p14:sldId id="2147309248"/>
            <p14:sldId id="379"/>
            <p14:sldId id="2147309238"/>
            <p14:sldId id="2147309230"/>
            <p14:sldId id="2147309249"/>
            <p14:sldId id="2147309250"/>
            <p14:sldId id="2147309251"/>
            <p14:sldId id="2147309252"/>
            <p14:sldId id="2147309253"/>
            <p14:sldId id="2147309254"/>
            <p14:sldId id="2147309255"/>
            <p14:sldId id="2147309232"/>
            <p14:sldId id="2147309233"/>
            <p14:sldId id="2147309231"/>
            <p14:sldId id="2147309256"/>
            <p14:sldId id="2147309257"/>
            <p14:sldId id="2147309258"/>
            <p14:sldId id="2147309259"/>
            <p14:sldId id="2147309260"/>
            <p14:sldId id="2147309261"/>
            <p14:sldId id="2147309262"/>
            <p14:sldId id="2147309239"/>
            <p14:sldId id="2147309263"/>
            <p14:sldId id="2147309264"/>
            <p14:sldId id="2147309265"/>
            <p14:sldId id="2147309266"/>
            <p14:sldId id="2147309267"/>
            <p14:sldId id="304"/>
            <p14:sldId id="303"/>
            <p14:sldId id="305"/>
            <p14:sldId id="306"/>
            <p14:sldId id="31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4472C4"/>
    <a:srgbClr val="FFFFCC"/>
    <a:srgbClr val="FF99F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9EE1C95-7114-4A92-A6A2-0EF4CE492AFC}" v="2" dt="2023-11-02T00:36:55.62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7" autoAdjust="0"/>
    <p:restoredTop sz="94682" autoAdjust="0"/>
  </p:normalViewPr>
  <p:slideViewPr>
    <p:cSldViewPr snapToGrid="0">
      <p:cViewPr varScale="1">
        <p:scale>
          <a:sx n="104" d="100"/>
          <a:sy n="104" d="100"/>
        </p:scale>
        <p:origin x="900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0" d="100"/>
        <a:sy n="12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presProps" Target="pres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viewProps" Target="view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theme" Target="theme/theme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microsoft.com/office/2016/11/relationships/changesInfo" Target="changesInfos/changesInfo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hai Budiu" userId="3fe408b5c12bb05c" providerId="LiveId" clId="{660F4405-FC03-430A-9BDC-73DF690FAD3A}"/>
    <pc:docChg chg="undo custSel addSld delSld modSld sldOrd modSection">
      <pc:chgData name="Mihai Budiu" userId="3fe408b5c12bb05c" providerId="LiveId" clId="{660F4405-FC03-430A-9BDC-73DF690FAD3A}" dt="2023-10-17T04:42:39.542" v="2824" actId="14100"/>
      <pc:docMkLst>
        <pc:docMk/>
      </pc:docMkLst>
      <pc:sldChg chg="addSp modSp mod">
        <pc:chgData name="Mihai Budiu" userId="3fe408b5c12bb05c" providerId="LiveId" clId="{660F4405-FC03-430A-9BDC-73DF690FAD3A}" dt="2023-10-17T01:47:26.389" v="843" actId="1076"/>
        <pc:sldMkLst>
          <pc:docMk/>
          <pc:sldMk cId="359428115" sldId="256"/>
        </pc:sldMkLst>
        <pc:spChg chg="mod">
          <ac:chgData name="Mihai Budiu" userId="3fe408b5c12bb05c" providerId="LiveId" clId="{660F4405-FC03-430A-9BDC-73DF690FAD3A}" dt="2023-10-17T00:48:21.478" v="15" actId="20577"/>
          <ac:spMkLst>
            <pc:docMk/>
            <pc:sldMk cId="359428115" sldId="256"/>
            <ac:spMk id="2" creationId="{4D820E4E-D145-46CD-AB9B-3663C5A7F3A1}"/>
          </ac:spMkLst>
        </pc:spChg>
        <pc:spChg chg="mod">
          <ac:chgData name="Mihai Budiu" userId="3fe408b5c12bb05c" providerId="LiveId" clId="{660F4405-FC03-430A-9BDC-73DF690FAD3A}" dt="2023-10-17T01:47:11.733" v="842" actId="20577"/>
          <ac:spMkLst>
            <pc:docMk/>
            <pc:sldMk cId="359428115" sldId="256"/>
            <ac:spMk id="3" creationId="{8E98FC00-57FC-44CF-92E8-56E4B9431A64}"/>
          </ac:spMkLst>
        </pc:spChg>
        <pc:picChg chg="mod ord">
          <ac:chgData name="Mihai Budiu" userId="3fe408b5c12bb05c" providerId="LiveId" clId="{660F4405-FC03-430A-9BDC-73DF690FAD3A}" dt="2023-10-17T00:49:28.498" v="17" actId="167"/>
          <ac:picMkLst>
            <pc:docMk/>
            <pc:sldMk cId="359428115" sldId="256"/>
            <ac:picMk id="4" creationId="{3D1B5962-7E71-FCC0-7EBF-4E56760AAE9D}"/>
          </ac:picMkLst>
        </pc:picChg>
        <pc:picChg chg="add mod">
          <ac:chgData name="Mihai Budiu" userId="3fe408b5c12bb05c" providerId="LiveId" clId="{660F4405-FC03-430A-9BDC-73DF690FAD3A}" dt="2023-10-17T01:47:26.389" v="843" actId="1076"/>
          <ac:picMkLst>
            <pc:docMk/>
            <pc:sldMk cId="359428115" sldId="256"/>
            <ac:picMk id="6" creationId="{A318188B-A18A-BFA4-4327-B0E57C09962E}"/>
          </ac:picMkLst>
        </pc:picChg>
      </pc:sldChg>
      <pc:sldChg chg="modSp mod">
        <pc:chgData name="Mihai Budiu" userId="3fe408b5c12bb05c" providerId="LiveId" clId="{660F4405-FC03-430A-9BDC-73DF690FAD3A}" dt="2023-10-17T03:57:20.070" v="1756" actId="14100"/>
        <pc:sldMkLst>
          <pc:docMk/>
          <pc:sldMk cId="2452161966" sldId="257"/>
        </pc:sldMkLst>
        <pc:spChg chg="mod">
          <ac:chgData name="Mihai Budiu" userId="3fe408b5c12bb05c" providerId="LiveId" clId="{660F4405-FC03-430A-9BDC-73DF690FAD3A}" dt="2023-10-17T03:57:20.070" v="1756" actId="14100"/>
          <ac:spMkLst>
            <pc:docMk/>
            <pc:sldMk cId="2452161966" sldId="257"/>
            <ac:spMk id="3" creationId="{979C1E40-3AA4-43F6-A029-D08F2910CB22}"/>
          </ac:spMkLst>
        </pc:spChg>
      </pc:sldChg>
      <pc:sldChg chg="add del">
        <pc:chgData name="Mihai Budiu" userId="3fe408b5c12bb05c" providerId="LiveId" clId="{660F4405-FC03-430A-9BDC-73DF690FAD3A}" dt="2023-10-17T03:59:11.027" v="1761"/>
        <pc:sldMkLst>
          <pc:docMk/>
          <pc:sldMk cId="78374372" sldId="259"/>
        </pc:sldMkLst>
      </pc:sldChg>
      <pc:sldChg chg="del">
        <pc:chgData name="Mihai Budiu" userId="3fe408b5c12bb05c" providerId="LiveId" clId="{660F4405-FC03-430A-9BDC-73DF690FAD3A}" dt="2023-10-17T00:56:29.922" v="202" actId="47"/>
        <pc:sldMkLst>
          <pc:docMk/>
          <pc:sldMk cId="3892981625" sldId="260"/>
        </pc:sldMkLst>
      </pc:sldChg>
      <pc:sldChg chg="del">
        <pc:chgData name="Mihai Budiu" userId="3fe408b5c12bb05c" providerId="LiveId" clId="{660F4405-FC03-430A-9BDC-73DF690FAD3A}" dt="2023-10-17T01:00:10.164" v="308" actId="47"/>
        <pc:sldMkLst>
          <pc:docMk/>
          <pc:sldMk cId="3877867078" sldId="267"/>
        </pc:sldMkLst>
      </pc:sldChg>
      <pc:sldChg chg="add del">
        <pc:chgData name="Mihai Budiu" userId="3fe408b5c12bb05c" providerId="LiveId" clId="{660F4405-FC03-430A-9BDC-73DF690FAD3A}" dt="2023-10-17T01:06:30.751" v="422"/>
        <pc:sldMkLst>
          <pc:docMk/>
          <pc:sldMk cId="1999889817" sldId="268"/>
        </pc:sldMkLst>
      </pc:sldChg>
      <pc:sldChg chg="add del">
        <pc:chgData name="Mihai Budiu" userId="3fe408b5c12bb05c" providerId="LiveId" clId="{660F4405-FC03-430A-9BDC-73DF690FAD3A}" dt="2023-10-17T01:06:14.809" v="419" actId="47"/>
        <pc:sldMkLst>
          <pc:docMk/>
          <pc:sldMk cId="1781158406" sldId="269"/>
        </pc:sldMkLst>
      </pc:sldChg>
      <pc:sldChg chg="add del">
        <pc:chgData name="Mihai Budiu" userId="3fe408b5c12bb05c" providerId="LiveId" clId="{660F4405-FC03-430A-9BDC-73DF690FAD3A}" dt="2023-10-17T01:06:42.738" v="424"/>
        <pc:sldMkLst>
          <pc:docMk/>
          <pc:sldMk cId="861629118" sldId="273"/>
        </pc:sldMkLst>
      </pc:sldChg>
      <pc:sldChg chg="addSp delSp modSp mod modAnim">
        <pc:chgData name="Mihai Budiu" userId="3fe408b5c12bb05c" providerId="LiveId" clId="{660F4405-FC03-430A-9BDC-73DF690FAD3A}" dt="2023-10-17T04:02:52.615" v="1771" actId="6549"/>
        <pc:sldMkLst>
          <pc:docMk/>
          <pc:sldMk cId="3619181585" sldId="274"/>
        </pc:sldMkLst>
        <pc:spChg chg="mod">
          <ac:chgData name="Mihai Budiu" userId="3fe408b5c12bb05c" providerId="LiveId" clId="{660F4405-FC03-430A-9BDC-73DF690FAD3A}" dt="2023-10-17T04:02:52.615" v="1771" actId="6549"/>
          <ac:spMkLst>
            <pc:docMk/>
            <pc:sldMk cId="3619181585" sldId="274"/>
            <ac:spMk id="3" creationId="{56E01DC5-E2CB-4D9B-B2A9-4275CF94F8D2}"/>
          </ac:spMkLst>
        </pc:spChg>
        <pc:spChg chg="add mod">
          <ac:chgData name="Mihai Budiu" userId="3fe408b5c12bb05c" providerId="LiveId" clId="{660F4405-FC03-430A-9BDC-73DF690FAD3A}" dt="2023-10-17T04:02:25.095" v="1769" actId="1076"/>
          <ac:spMkLst>
            <pc:docMk/>
            <pc:sldMk cId="3619181585" sldId="274"/>
            <ac:spMk id="5" creationId="{04E0B94D-C86C-BD26-AB54-E149BC16AF24}"/>
          </ac:spMkLst>
        </pc:spChg>
        <pc:spChg chg="mod">
          <ac:chgData name="Mihai Budiu" userId="3fe408b5c12bb05c" providerId="LiveId" clId="{660F4405-FC03-430A-9BDC-73DF690FAD3A}" dt="2023-10-17T01:01:40.142" v="312"/>
          <ac:spMkLst>
            <pc:docMk/>
            <pc:sldMk cId="3619181585" sldId="274"/>
            <ac:spMk id="10" creationId="{45D21E4E-1E80-D03D-C5E4-C1449209F157}"/>
          </ac:spMkLst>
        </pc:spChg>
        <pc:spChg chg="mod">
          <ac:chgData name="Mihai Budiu" userId="3fe408b5c12bb05c" providerId="LiveId" clId="{660F4405-FC03-430A-9BDC-73DF690FAD3A}" dt="2023-10-17T01:01:40.142" v="312"/>
          <ac:spMkLst>
            <pc:docMk/>
            <pc:sldMk cId="3619181585" sldId="274"/>
            <ac:spMk id="11" creationId="{7AB6D731-E0CE-363F-B95D-2E5F29AC697A}"/>
          </ac:spMkLst>
        </pc:spChg>
        <pc:spChg chg="mod">
          <ac:chgData name="Mihai Budiu" userId="3fe408b5c12bb05c" providerId="LiveId" clId="{660F4405-FC03-430A-9BDC-73DF690FAD3A}" dt="2023-10-17T01:01:40.142" v="312"/>
          <ac:spMkLst>
            <pc:docMk/>
            <pc:sldMk cId="3619181585" sldId="274"/>
            <ac:spMk id="12" creationId="{C562B447-5E41-5D6B-5DA0-A0F7385B111C}"/>
          </ac:spMkLst>
        </pc:spChg>
        <pc:spChg chg="mod">
          <ac:chgData name="Mihai Budiu" userId="3fe408b5c12bb05c" providerId="LiveId" clId="{660F4405-FC03-430A-9BDC-73DF690FAD3A}" dt="2023-10-17T01:01:53.111" v="315" actId="1076"/>
          <ac:spMkLst>
            <pc:docMk/>
            <pc:sldMk cId="3619181585" sldId="274"/>
            <ac:spMk id="13" creationId="{1E34966E-21D6-35FA-CC54-D1D08C4901E3}"/>
          </ac:spMkLst>
        </pc:spChg>
        <pc:spChg chg="mod">
          <ac:chgData name="Mihai Budiu" userId="3fe408b5c12bb05c" providerId="LiveId" clId="{660F4405-FC03-430A-9BDC-73DF690FAD3A}" dt="2023-10-17T01:01:40.142" v="312"/>
          <ac:spMkLst>
            <pc:docMk/>
            <pc:sldMk cId="3619181585" sldId="274"/>
            <ac:spMk id="15" creationId="{02091F7A-7D37-22C0-7065-244DC4B669D8}"/>
          </ac:spMkLst>
        </pc:spChg>
        <pc:spChg chg="mod">
          <ac:chgData name="Mihai Budiu" userId="3fe408b5c12bb05c" providerId="LiveId" clId="{660F4405-FC03-430A-9BDC-73DF690FAD3A}" dt="2023-10-17T01:01:40.142" v="312"/>
          <ac:spMkLst>
            <pc:docMk/>
            <pc:sldMk cId="3619181585" sldId="274"/>
            <ac:spMk id="16" creationId="{164B57DC-2198-3051-5207-D9C21D31E8B8}"/>
          </ac:spMkLst>
        </pc:spChg>
        <pc:spChg chg="mod">
          <ac:chgData name="Mihai Budiu" userId="3fe408b5c12bb05c" providerId="LiveId" clId="{660F4405-FC03-430A-9BDC-73DF690FAD3A}" dt="2023-10-17T01:01:40.142" v="312"/>
          <ac:spMkLst>
            <pc:docMk/>
            <pc:sldMk cId="3619181585" sldId="274"/>
            <ac:spMk id="17" creationId="{7B366948-B2A1-76A5-BFFF-79A3EBD85F79}"/>
          </ac:spMkLst>
        </pc:spChg>
        <pc:spChg chg="mod">
          <ac:chgData name="Mihai Budiu" userId="3fe408b5c12bb05c" providerId="LiveId" clId="{660F4405-FC03-430A-9BDC-73DF690FAD3A}" dt="2023-10-17T01:01:40.142" v="312"/>
          <ac:spMkLst>
            <pc:docMk/>
            <pc:sldMk cId="3619181585" sldId="274"/>
            <ac:spMk id="18" creationId="{B07E3305-D40B-5681-4B22-98FE543128C3}"/>
          </ac:spMkLst>
        </pc:spChg>
        <pc:spChg chg="add mod">
          <ac:chgData name="Mihai Budiu" userId="3fe408b5c12bb05c" providerId="LiveId" clId="{660F4405-FC03-430A-9BDC-73DF690FAD3A}" dt="2023-10-17T04:02:25.095" v="1769" actId="1076"/>
          <ac:spMkLst>
            <pc:docMk/>
            <pc:sldMk cId="3619181585" sldId="274"/>
            <ac:spMk id="32" creationId="{CC64854A-5133-0BA3-3EFD-17E4FD4F385A}"/>
          </ac:spMkLst>
        </pc:spChg>
        <pc:spChg chg="add mod">
          <ac:chgData name="Mihai Budiu" userId="3fe408b5c12bb05c" providerId="LiveId" clId="{660F4405-FC03-430A-9BDC-73DF690FAD3A}" dt="2023-10-17T04:02:25.095" v="1769" actId="1076"/>
          <ac:spMkLst>
            <pc:docMk/>
            <pc:sldMk cId="3619181585" sldId="274"/>
            <ac:spMk id="33" creationId="{42F5B42D-0723-CBB6-3A44-BE0429EF4D56}"/>
          </ac:spMkLst>
        </pc:spChg>
        <pc:grpChg chg="add mod">
          <ac:chgData name="Mihai Budiu" userId="3fe408b5c12bb05c" providerId="LiveId" clId="{660F4405-FC03-430A-9BDC-73DF690FAD3A}" dt="2023-10-17T04:02:25.095" v="1769" actId="1076"/>
          <ac:grpSpMkLst>
            <pc:docMk/>
            <pc:sldMk cId="3619181585" sldId="274"/>
            <ac:grpSpMk id="9" creationId="{B83DE609-F376-D0EF-350A-6F126FA9C805}"/>
          </ac:grpSpMkLst>
        </pc:grpChg>
        <pc:grpChg chg="add mod">
          <ac:chgData name="Mihai Budiu" userId="3fe408b5c12bb05c" providerId="LiveId" clId="{660F4405-FC03-430A-9BDC-73DF690FAD3A}" dt="2023-10-17T04:02:25.095" v="1769" actId="1076"/>
          <ac:grpSpMkLst>
            <pc:docMk/>
            <pc:sldMk cId="3619181585" sldId="274"/>
            <ac:grpSpMk id="14" creationId="{4C32EE29-42C1-DFF5-6D7D-CF53CD565F41}"/>
          </ac:grpSpMkLst>
        </pc:grpChg>
        <pc:picChg chg="del">
          <ac:chgData name="Mihai Budiu" userId="3fe408b5c12bb05c" providerId="LiveId" clId="{660F4405-FC03-430A-9BDC-73DF690FAD3A}" dt="2023-10-17T01:00:53.861" v="309" actId="478"/>
          <ac:picMkLst>
            <pc:docMk/>
            <pc:sldMk cId="3619181585" sldId="274"/>
            <ac:picMk id="6" creationId="{849D0336-C617-40A9-B0C9-9128F85579CB}"/>
          </ac:picMkLst>
        </pc:picChg>
        <pc:cxnChg chg="add del mod">
          <ac:chgData name="Mihai Budiu" userId="3fe408b5c12bb05c" providerId="LiveId" clId="{660F4405-FC03-430A-9BDC-73DF690FAD3A}" dt="2023-10-17T01:03:34.988" v="332" actId="478"/>
          <ac:cxnSpMkLst>
            <pc:docMk/>
            <pc:sldMk cId="3619181585" sldId="274"/>
            <ac:cxnSpMk id="7" creationId="{727CA1B7-7E4E-B10D-F599-D7327C31A037}"/>
          </ac:cxnSpMkLst>
        </pc:cxnChg>
        <pc:cxnChg chg="add del mod">
          <ac:chgData name="Mihai Budiu" userId="3fe408b5c12bb05c" providerId="LiveId" clId="{660F4405-FC03-430A-9BDC-73DF690FAD3A}" dt="2023-10-17T01:03:35.903" v="333" actId="478"/>
          <ac:cxnSpMkLst>
            <pc:docMk/>
            <pc:sldMk cId="3619181585" sldId="274"/>
            <ac:cxnSpMk id="8" creationId="{CEB513DE-9A05-C539-840C-7F0DC82D7C4C}"/>
          </ac:cxnSpMkLst>
        </pc:cxnChg>
        <pc:cxnChg chg="add mod">
          <ac:chgData name="Mihai Budiu" userId="3fe408b5c12bb05c" providerId="LiveId" clId="{660F4405-FC03-430A-9BDC-73DF690FAD3A}" dt="2023-10-17T04:02:25.095" v="1769" actId="1076"/>
          <ac:cxnSpMkLst>
            <pc:docMk/>
            <pc:sldMk cId="3619181585" sldId="274"/>
            <ac:cxnSpMk id="28" creationId="{AF4F362D-74D8-D5E5-F786-1977CDF8D0B7}"/>
          </ac:cxnSpMkLst>
        </pc:cxnChg>
        <pc:cxnChg chg="add mod">
          <ac:chgData name="Mihai Budiu" userId="3fe408b5c12bb05c" providerId="LiveId" clId="{660F4405-FC03-430A-9BDC-73DF690FAD3A}" dt="2023-10-17T04:02:25.095" v="1769" actId="1076"/>
          <ac:cxnSpMkLst>
            <pc:docMk/>
            <pc:sldMk cId="3619181585" sldId="274"/>
            <ac:cxnSpMk id="29" creationId="{B672BB18-79AE-9B48-67B1-3077286BDEF1}"/>
          </ac:cxnSpMkLst>
        </pc:cxnChg>
      </pc:sldChg>
      <pc:sldChg chg="del">
        <pc:chgData name="Mihai Budiu" userId="3fe408b5c12bb05c" providerId="LiveId" clId="{660F4405-FC03-430A-9BDC-73DF690FAD3A}" dt="2023-10-17T00:58:55.208" v="302" actId="47"/>
        <pc:sldMkLst>
          <pc:docMk/>
          <pc:sldMk cId="2120224437" sldId="276"/>
        </pc:sldMkLst>
      </pc:sldChg>
      <pc:sldChg chg="del">
        <pc:chgData name="Mihai Budiu" userId="3fe408b5c12bb05c" providerId="LiveId" clId="{660F4405-FC03-430A-9BDC-73DF690FAD3A}" dt="2023-10-17T01:07:25.507" v="425" actId="47"/>
        <pc:sldMkLst>
          <pc:docMk/>
          <pc:sldMk cId="3164943776" sldId="277"/>
        </pc:sldMkLst>
      </pc:sldChg>
      <pc:sldChg chg="del">
        <pc:chgData name="Mihai Budiu" userId="3fe408b5c12bb05c" providerId="LiveId" clId="{660F4405-FC03-430A-9BDC-73DF690FAD3A}" dt="2023-10-17T00:58:21.056" v="300" actId="47"/>
        <pc:sldMkLst>
          <pc:docMk/>
          <pc:sldMk cId="4149981915" sldId="278"/>
        </pc:sldMkLst>
      </pc:sldChg>
      <pc:sldChg chg="addSp delSp modSp mod">
        <pc:chgData name="Mihai Budiu" userId="3fe408b5c12bb05c" providerId="LiveId" clId="{660F4405-FC03-430A-9BDC-73DF690FAD3A}" dt="2023-10-17T04:09:12.089" v="1933" actId="1076"/>
        <pc:sldMkLst>
          <pc:docMk/>
          <pc:sldMk cId="114103001" sldId="280"/>
        </pc:sldMkLst>
        <pc:spChg chg="del mod">
          <ac:chgData name="Mihai Budiu" userId="3fe408b5c12bb05c" providerId="LiveId" clId="{660F4405-FC03-430A-9BDC-73DF690FAD3A}" dt="2023-10-17T01:35:46.959" v="671" actId="478"/>
          <ac:spMkLst>
            <pc:docMk/>
            <pc:sldMk cId="114103001" sldId="280"/>
            <ac:spMk id="3" creationId="{6BF3DBA1-AEF6-4BFA-AAF8-E2CF36BBCAEE}"/>
          </ac:spMkLst>
        </pc:spChg>
        <pc:spChg chg="add mod">
          <ac:chgData name="Mihai Budiu" userId="3fe408b5c12bb05c" providerId="LiveId" clId="{660F4405-FC03-430A-9BDC-73DF690FAD3A}" dt="2023-10-17T01:35:37.536" v="669" actId="1076"/>
          <ac:spMkLst>
            <pc:docMk/>
            <pc:sldMk cId="114103001" sldId="280"/>
            <ac:spMk id="5" creationId="{F725362A-0F7C-4343-C563-7050D78ACB03}"/>
          </ac:spMkLst>
        </pc:spChg>
        <pc:spChg chg="add mod">
          <ac:chgData name="Mihai Budiu" userId="3fe408b5c12bb05c" providerId="LiveId" clId="{660F4405-FC03-430A-9BDC-73DF690FAD3A}" dt="2023-10-17T01:35:40.467" v="670" actId="571"/>
          <ac:spMkLst>
            <pc:docMk/>
            <pc:sldMk cId="114103001" sldId="280"/>
            <ac:spMk id="6" creationId="{847D6F8A-4857-51C5-86F0-2C9A9D1FC4BD}"/>
          </ac:spMkLst>
        </pc:spChg>
        <pc:spChg chg="mod">
          <ac:chgData name="Mihai Budiu" userId="3fe408b5c12bb05c" providerId="LiveId" clId="{660F4405-FC03-430A-9BDC-73DF690FAD3A}" dt="2023-10-17T01:35:26.272" v="666" actId="1036"/>
          <ac:spMkLst>
            <pc:docMk/>
            <pc:sldMk cId="114103001" sldId="280"/>
            <ac:spMk id="9" creationId="{74C5A5CE-BDF9-40E0-9DEB-C0D25623A0D5}"/>
          </ac:spMkLst>
        </pc:spChg>
        <pc:spChg chg="mod">
          <ac:chgData name="Mihai Budiu" userId="3fe408b5c12bb05c" providerId="LiveId" clId="{660F4405-FC03-430A-9BDC-73DF690FAD3A}" dt="2023-10-17T01:35:31.021" v="667" actId="1076"/>
          <ac:spMkLst>
            <pc:docMk/>
            <pc:sldMk cId="114103001" sldId="280"/>
            <ac:spMk id="11" creationId="{43844060-28E4-432F-B084-A8A35A232E74}"/>
          </ac:spMkLst>
        </pc:spChg>
        <pc:spChg chg="add del mod">
          <ac:chgData name="Mihai Budiu" userId="3fe408b5c12bb05c" providerId="LiveId" clId="{660F4405-FC03-430A-9BDC-73DF690FAD3A}" dt="2023-10-17T01:35:50.890" v="672" actId="478"/>
          <ac:spMkLst>
            <pc:docMk/>
            <pc:sldMk cId="114103001" sldId="280"/>
            <ac:spMk id="12" creationId="{ED498290-CF22-AAFC-6558-9119B8AAC750}"/>
          </ac:spMkLst>
        </pc:spChg>
        <pc:spChg chg="mod">
          <ac:chgData name="Mihai Budiu" userId="3fe408b5c12bb05c" providerId="LiveId" clId="{660F4405-FC03-430A-9BDC-73DF690FAD3A}" dt="2023-10-17T04:09:12.089" v="1933" actId="1076"/>
          <ac:spMkLst>
            <pc:docMk/>
            <pc:sldMk cId="114103001" sldId="280"/>
            <ac:spMk id="15" creationId="{3F410663-F4CE-4FF8-88A0-D1C2D487B87D}"/>
          </ac:spMkLst>
        </pc:spChg>
        <pc:graphicFrameChg chg="mod">
          <ac:chgData name="Mihai Budiu" userId="3fe408b5c12bb05c" providerId="LiveId" clId="{660F4405-FC03-430A-9BDC-73DF690FAD3A}" dt="2023-10-17T01:35:26.272" v="666" actId="1036"/>
          <ac:graphicFrameMkLst>
            <pc:docMk/>
            <pc:sldMk cId="114103001" sldId="280"/>
            <ac:graphicFrameMk id="8" creationId="{4D991452-FB9B-464C-8B8F-B9386AD49543}"/>
          </ac:graphicFrameMkLst>
        </pc:graphicFrameChg>
        <pc:graphicFrameChg chg="mod">
          <ac:chgData name="Mihai Budiu" userId="3fe408b5c12bb05c" providerId="LiveId" clId="{660F4405-FC03-430A-9BDC-73DF690FAD3A}" dt="2023-10-17T04:09:09.405" v="1932" actId="1076"/>
          <ac:graphicFrameMkLst>
            <pc:docMk/>
            <pc:sldMk cId="114103001" sldId="280"/>
            <ac:graphicFrameMk id="14" creationId="{2FD6B53D-5DE0-41A6-9848-F6C4D2610D2B}"/>
          </ac:graphicFrameMkLst>
        </pc:graphicFrameChg>
      </pc:sldChg>
      <pc:sldChg chg="modSp add del mod ord">
        <pc:chgData name="Mihai Budiu" userId="3fe408b5c12bb05c" providerId="LiveId" clId="{660F4405-FC03-430A-9BDC-73DF690FAD3A}" dt="2023-10-17T04:10:26.446" v="1937" actId="1076"/>
        <pc:sldMkLst>
          <pc:docMk/>
          <pc:sldMk cId="3255860693" sldId="281"/>
        </pc:sldMkLst>
        <pc:spChg chg="mod">
          <ac:chgData name="Mihai Budiu" userId="3fe408b5c12bb05c" providerId="LiveId" clId="{660F4405-FC03-430A-9BDC-73DF690FAD3A}" dt="2023-10-17T04:10:20.079" v="1936" actId="14"/>
          <ac:spMkLst>
            <pc:docMk/>
            <pc:sldMk cId="3255860693" sldId="281"/>
            <ac:spMk id="3" creationId="{EECDADB0-6ABC-44FC-A29D-A28D95D93C96}"/>
          </ac:spMkLst>
        </pc:spChg>
        <pc:spChg chg="mod">
          <ac:chgData name="Mihai Budiu" userId="3fe408b5c12bb05c" providerId="LiveId" clId="{660F4405-FC03-430A-9BDC-73DF690FAD3A}" dt="2023-10-17T04:10:26.446" v="1937" actId="1076"/>
          <ac:spMkLst>
            <pc:docMk/>
            <pc:sldMk cId="3255860693" sldId="281"/>
            <ac:spMk id="5" creationId="{6677D9DF-253F-414B-83CB-92B5A2E246E8}"/>
          </ac:spMkLst>
        </pc:spChg>
        <pc:spChg chg="mod">
          <ac:chgData name="Mihai Budiu" userId="3fe408b5c12bb05c" providerId="LiveId" clId="{660F4405-FC03-430A-9BDC-73DF690FAD3A}" dt="2023-10-17T04:10:26.446" v="1937" actId="1076"/>
          <ac:spMkLst>
            <pc:docMk/>
            <pc:sldMk cId="3255860693" sldId="281"/>
            <ac:spMk id="8" creationId="{993713EB-85EE-4085-BD3B-9AC62AAF7D7B}"/>
          </ac:spMkLst>
        </pc:spChg>
        <pc:graphicFrameChg chg="mod">
          <ac:chgData name="Mihai Budiu" userId="3fe408b5c12bb05c" providerId="LiveId" clId="{660F4405-FC03-430A-9BDC-73DF690FAD3A}" dt="2023-10-17T04:10:26.446" v="1937" actId="1076"/>
          <ac:graphicFrameMkLst>
            <pc:docMk/>
            <pc:sldMk cId="3255860693" sldId="281"/>
            <ac:graphicFrameMk id="6" creationId="{73357DDE-8AFB-4451-B36E-DB5D419E48C5}"/>
          </ac:graphicFrameMkLst>
        </pc:graphicFrameChg>
      </pc:sldChg>
      <pc:sldChg chg="modSp mod">
        <pc:chgData name="Mihai Budiu" userId="3fe408b5c12bb05c" providerId="LiveId" clId="{660F4405-FC03-430A-9BDC-73DF690FAD3A}" dt="2023-10-17T04:10:41.695" v="1939" actId="14100"/>
        <pc:sldMkLst>
          <pc:docMk/>
          <pc:sldMk cId="4260835909" sldId="282"/>
        </pc:sldMkLst>
        <pc:spChg chg="mod">
          <ac:chgData name="Mihai Budiu" userId="3fe408b5c12bb05c" providerId="LiveId" clId="{660F4405-FC03-430A-9BDC-73DF690FAD3A}" dt="2023-10-17T04:10:41.695" v="1939" actId="14100"/>
          <ac:spMkLst>
            <pc:docMk/>
            <pc:sldMk cId="4260835909" sldId="282"/>
            <ac:spMk id="3" creationId="{8E2EF090-BCB7-4D08-AAF8-499EEDB69A7F}"/>
          </ac:spMkLst>
        </pc:spChg>
        <pc:picChg chg="mod">
          <ac:chgData name="Mihai Budiu" userId="3fe408b5c12bb05c" providerId="LiveId" clId="{660F4405-FC03-430A-9BDC-73DF690FAD3A}" dt="2023-10-17T04:10:39.573" v="1938" actId="1076"/>
          <ac:picMkLst>
            <pc:docMk/>
            <pc:sldMk cId="4260835909" sldId="282"/>
            <ac:picMk id="7" creationId="{7CA611EE-2E8F-4FF7-ADA7-D2A6699F6FDA}"/>
          </ac:picMkLst>
        </pc:picChg>
      </pc:sldChg>
      <pc:sldChg chg="ord">
        <pc:chgData name="Mihai Budiu" userId="3fe408b5c12bb05c" providerId="LiveId" clId="{660F4405-FC03-430A-9BDC-73DF690FAD3A}" dt="2023-10-17T01:42:21.766" v="697"/>
        <pc:sldMkLst>
          <pc:docMk/>
          <pc:sldMk cId="718664270" sldId="292"/>
        </pc:sldMkLst>
      </pc:sldChg>
      <pc:sldChg chg="ord">
        <pc:chgData name="Mihai Budiu" userId="3fe408b5c12bb05c" providerId="LiveId" clId="{660F4405-FC03-430A-9BDC-73DF690FAD3A}" dt="2023-10-17T01:42:21.766" v="697"/>
        <pc:sldMkLst>
          <pc:docMk/>
          <pc:sldMk cId="1711707560" sldId="293"/>
        </pc:sldMkLst>
      </pc:sldChg>
      <pc:sldChg chg="ord">
        <pc:chgData name="Mihai Budiu" userId="3fe408b5c12bb05c" providerId="LiveId" clId="{660F4405-FC03-430A-9BDC-73DF690FAD3A}" dt="2023-10-17T01:42:21.766" v="697"/>
        <pc:sldMkLst>
          <pc:docMk/>
          <pc:sldMk cId="3438684413" sldId="294"/>
        </pc:sldMkLst>
      </pc:sldChg>
      <pc:sldChg chg="modSp del mod">
        <pc:chgData name="Mihai Budiu" userId="3fe408b5c12bb05c" providerId="LiveId" clId="{660F4405-FC03-430A-9BDC-73DF690FAD3A}" dt="2023-10-17T00:52:12.331" v="146" actId="47"/>
        <pc:sldMkLst>
          <pc:docMk/>
          <pc:sldMk cId="3367570793" sldId="302"/>
        </pc:sldMkLst>
        <pc:spChg chg="mod">
          <ac:chgData name="Mihai Budiu" userId="3fe408b5c12bb05c" providerId="LiveId" clId="{660F4405-FC03-430A-9BDC-73DF690FAD3A}" dt="2023-10-17T00:51:56.036" v="142"/>
          <ac:spMkLst>
            <pc:docMk/>
            <pc:sldMk cId="3367570793" sldId="302"/>
            <ac:spMk id="3" creationId="{EFDC8356-E2AD-4226-93F2-9E09F708CB1F}"/>
          </ac:spMkLst>
        </pc:spChg>
      </pc:sldChg>
      <pc:sldChg chg="modSp mod">
        <pc:chgData name="Mihai Budiu" userId="3fe408b5c12bb05c" providerId="LiveId" clId="{660F4405-FC03-430A-9BDC-73DF690FAD3A}" dt="2023-10-17T04:07:47.864" v="1928" actId="1037"/>
        <pc:sldMkLst>
          <pc:docMk/>
          <pc:sldMk cId="1651621493" sldId="313"/>
        </pc:sldMkLst>
        <pc:spChg chg="mod">
          <ac:chgData name="Mihai Budiu" userId="3fe408b5c12bb05c" providerId="LiveId" clId="{660F4405-FC03-430A-9BDC-73DF690FAD3A}" dt="2023-10-17T04:07:47.864" v="1928" actId="1037"/>
          <ac:spMkLst>
            <pc:docMk/>
            <pc:sldMk cId="1651621493" sldId="313"/>
            <ac:spMk id="3" creationId="{F8D657E4-8E4C-41B4-8648-739DCC6B07DF}"/>
          </ac:spMkLst>
        </pc:spChg>
        <pc:spChg chg="mod">
          <ac:chgData name="Mihai Budiu" userId="3fe408b5c12bb05c" providerId="LiveId" clId="{660F4405-FC03-430A-9BDC-73DF690FAD3A}" dt="2023-10-17T04:07:12.103" v="1886" actId="1035"/>
          <ac:spMkLst>
            <pc:docMk/>
            <pc:sldMk cId="1651621493" sldId="313"/>
            <ac:spMk id="25" creationId="{99729320-4CA4-475E-866A-352EADA1EFA2}"/>
          </ac:spMkLst>
        </pc:spChg>
        <pc:spChg chg="mod">
          <ac:chgData name="Mihai Budiu" userId="3fe408b5c12bb05c" providerId="LiveId" clId="{660F4405-FC03-430A-9BDC-73DF690FAD3A}" dt="2023-10-17T04:07:12.103" v="1886" actId="1035"/>
          <ac:spMkLst>
            <pc:docMk/>
            <pc:sldMk cId="1651621493" sldId="313"/>
            <ac:spMk id="28" creationId="{DD3097D6-8DF2-476B-B2FA-3FB70D496E1F}"/>
          </ac:spMkLst>
        </pc:spChg>
        <pc:spChg chg="mod">
          <ac:chgData name="Mihai Budiu" userId="3fe408b5c12bb05c" providerId="LiveId" clId="{660F4405-FC03-430A-9BDC-73DF690FAD3A}" dt="2023-10-17T04:07:12.103" v="1886" actId="1035"/>
          <ac:spMkLst>
            <pc:docMk/>
            <pc:sldMk cId="1651621493" sldId="313"/>
            <ac:spMk id="30" creationId="{45098C6D-6C78-4F77-8DA7-CE81D088BC6E}"/>
          </ac:spMkLst>
        </pc:spChg>
        <pc:spChg chg="mod">
          <ac:chgData name="Mihai Budiu" userId="3fe408b5c12bb05c" providerId="LiveId" clId="{660F4405-FC03-430A-9BDC-73DF690FAD3A}" dt="2023-10-17T04:07:12.103" v="1886" actId="1035"/>
          <ac:spMkLst>
            <pc:docMk/>
            <pc:sldMk cId="1651621493" sldId="313"/>
            <ac:spMk id="32" creationId="{F6C7197A-9001-42D1-B1FF-4783E6492A34}"/>
          </ac:spMkLst>
        </pc:spChg>
        <pc:spChg chg="mod">
          <ac:chgData name="Mihai Budiu" userId="3fe408b5c12bb05c" providerId="LiveId" clId="{660F4405-FC03-430A-9BDC-73DF690FAD3A}" dt="2023-10-17T04:07:12.103" v="1886" actId="1035"/>
          <ac:spMkLst>
            <pc:docMk/>
            <pc:sldMk cId="1651621493" sldId="313"/>
            <ac:spMk id="66" creationId="{B3658B83-A868-4BE8-A18B-8E7D4208FB6B}"/>
          </ac:spMkLst>
        </pc:spChg>
        <pc:grpChg chg="mod">
          <ac:chgData name="Mihai Budiu" userId="3fe408b5c12bb05c" providerId="LiveId" clId="{660F4405-FC03-430A-9BDC-73DF690FAD3A}" dt="2023-10-17T04:07:12.103" v="1886" actId="1035"/>
          <ac:grpSpMkLst>
            <pc:docMk/>
            <pc:sldMk cId="1651621493" sldId="313"/>
            <ac:grpSpMk id="33" creationId="{7E222F6C-C920-4157-98A8-D4D3119B2726}"/>
          </ac:grpSpMkLst>
        </pc:grpChg>
        <pc:grpChg chg="mod">
          <ac:chgData name="Mihai Budiu" userId="3fe408b5c12bb05c" providerId="LiveId" clId="{660F4405-FC03-430A-9BDC-73DF690FAD3A}" dt="2023-10-17T04:07:12.103" v="1886" actId="1035"/>
          <ac:grpSpMkLst>
            <pc:docMk/>
            <pc:sldMk cId="1651621493" sldId="313"/>
            <ac:grpSpMk id="39" creationId="{F818B646-A891-4C96-8758-47F602DE1F9C}"/>
          </ac:grpSpMkLst>
        </pc:grpChg>
        <pc:grpChg chg="mod">
          <ac:chgData name="Mihai Budiu" userId="3fe408b5c12bb05c" providerId="LiveId" clId="{660F4405-FC03-430A-9BDC-73DF690FAD3A}" dt="2023-10-17T04:07:12.103" v="1886" actId="1035"/>
          <ac:grpSpMkLst>
            <pc:docMk/>
            <pc:sldMk cId="1651621493" sldId="313"/>
            <ac:grpSpMk id="46" creationId="{92228D39-CD37-4CA4-8764-8702F6870DFE}"/>
          </ac:grpSpMkLst>
        </pc:grpChg>
        <pc:grpChg chg="mod">
          <ac:chgData name="Mihai Budiu" userId="3fe408b5c12bb05c" providerId="LiveId" clId="{660F4405-FC03-430A-9BDC-73DF690FAD3A}" dt="2023-10-17T04:07:12.103" v="1886" actId="1035"/>
          <ac:grpSpMkLst>
            <pc:docMk/>
            <pc:sldMk cId="1651621493" sldId="313"/>
            <ac:grpSpMk id="54" creationId="{E0745ECD-42FD-48DC-A6C1-5686290FA478}"/>
          </ac:grpSpMkLst>
        </pc:grpChg>
        <pc:grpChg chg="mod">
          <ac:chgData name="Mihai Budiu" userId="3fe408b5c12bb05c" providerId="LiveId" clId="{660F4405-FC03-430A-9BDC-73DF690FAD3A}" dt="2023-10-17T04:07:12.103" v="1886" actId="1035"/>
          <ac:grpSpMkLst>
            <pc:docMk/>
            <pc:sldMk cId="1651621493" sldId="313"/>
            <ac:grpSpMk id="60" creationId="{52C7DBE6-A290-4174-889F-07DAC301A021}"/>
          </ac:grpSpMkLst>
        </pc:grpChg>
        <pc:cxnChg chg="mod">
          <ac:chgData name="Mihai Budiu" userId="3fe408b5c12bb05c" providerId="LiveId" clId="{660F4405-FC03-430A-9BDC-73DF690FAD3A}" dt="2023-10-17T04:07:12.103" v="1886" actId="1035"/>
          <ac:cxnSpMkLst>
            <pc:docMk/>
            <pc:sldMk cId="1651621493" sldId="313"/>
            <ac:cxnSpMk id="26" creationId="{A3C50889-E60F-45AE-9225-2D0288FC0199}"/>
          </ac:cxnSpMkLst>
        </pc:cxnChg>
        <pc:cxnChg chg="mod">
          <ac:chgData name="Mihai Budiu" userId="3fe408b5c12bb05c" providerId="LiveId" clId="{660F4405-FC03-430A-9BDC-73DF690FAD3A}" dt="2023-10-17T04:07:12.103" v="1886" actId="1035"/>
          <ac:cxnSpMkLst>
            <pc:docMk/>
            <pc:sldMk cId="1651621493" sldId="313"/>
            <ac:cxnSpMk id="27" creationId="{47342A7E-F311-4142-9B6E-3E9ED5BED189}"/>
          </ac:cxnSpMkLst>
        </pc:cxnChg>
        <pc:cxnChg chg="mod">
          <ac:chgData name="Mihai Budiu" userId="3fe408b5c12bb05c" providerId="LiveId" clId="{660F4405-FC03-430A-9BDC-73DF690FAD3A}" dt="2023-10-17T04:07:12.103" v="1886" actId="1035"/>
          <ac:cxnSpMkLst>
            <pc:docMk/>
            <pc:sldMk cId="1651621493" sldId="313"/>
            <ac:cxnSpMk id="29" creationId="{091C67B6-FAB2-4799-A459-5E0402B8BD70}"/>
          </ac:cxnSpMkLst>
        </pc:cxnChg>
        <pc:cxnChg chg="mod">
          <ac:chgData name="Mihai Budiu" userId="3fe408b5c12bb05c" providerId="LiveId" clId="{660F4405-FC03-430A-9BDC-73DF690FAD3A}" dt="2023-10-17T04:07:12.103" v="1886" actId="1035"/>
          <ac:cxnSpMkLst>
            <pc:docMk/>
            <pc:sldMk cId="1651621493" sldId="313"/>
            <ac:cxnSpMk id="31" creationId="{392B53DB-B626-4B9E-B7BC-D9F794FB6AC9}"/>
          </ac:cxnSpMkLst>
        </pc:cxnChg>
        <pc:cxnChg chg="mod">
          <ac:chgData name="Mihai Budiu" userId="3fe408b5c12bb05c" providerId="LiveId" clId="{660F4405-FC03-430A-9BDC-73DF690FAD3A}" dt="2023-10-17T04:07:12.103" v="1886" actId="1035"/>
          <ac:cxnSpMkLst>
            <pc:docMk/>
            <pc:sldMk cId="1651621493" sldId="313"/>
            <ac:cxnSpMk id="45" creationId="{98D0B9B6-CB6B-45AD-B353-38A3A69413F6}"/>
          </ac:cxnSpMkLst>
        </pc:cxnChg>
        <pc:cxnChg chg="mod">
          <ac:chgData name="Mihai Budiu" userId="3fe408b5c12bb05c" providerId="LiveId" clId="{660F4405-FC03-430A-9BDC-73DF690FAD3A}" dt="2023-10-17T04:07:12.103" v="1886" actId="1035"/>
          <ac:cxnSpMkLst>
            <pc:docMk/>
            <pc:sldMk cId="1651621493" sldId="313"/>
            <ac:cxnSpMk id="68" creationId="{793F38E8-7E70-47CD-AC45-556409B416E9}"/>
          </ac:cxnSpMkLst>
        </pc:cxnChg>
        <pc:cxnChg chg="mod">
          <ac:chgData name="Mihai Budiu" userId="3fe408b5c12bb05c" providerId="LiveId" clId="{660F4405-FC03-430A-9BDC-73DF690FAD3A}" dt="2023-10-17T04:07:12.103" v="1886" actId="1035"/>
          <ac:cxnSpMkLst>
            <pc:docMk/>
            <pc:sldMk cId="1651621493" sldId="313"/>
            <ac:cxnSpMk id="71" creationId="{34D9D9B1-D3D1-40C9-B333-F210EBDE735E}"/>
          </ac:cxnSpMkLst>
        </pc:cxnChg>
      </pc:sldChg>
      <pc:sldChg chg="addSp mod">
        <pc:chgData name="Mihai Budiu" userId="3fe408b5c12bb05c" providerId="LiveId" clId="{660F4405-FC03-430A-9BDC-73DF690FAD3A}" dt="2023-10-17T01:12:40.994" v="487" actId="22"/>
        <pc:sldMkLst>
          <pc:docMk/>
          <pc:sldMk cId="445934167" sldId="328"/>
        </pc:sldMkLst>
        <pc:spChg chg="add">
          <ac:chgData name="Mihai Budiu" userId="3fe408b5c12bb05c" providerId="LiveId" clId="{660F4405-FC03-430A-9BDC-73DF690FAD3A}" dt="2023-10-17T01:12:36.215" v="486" actId="22"/>
          <ac:spMkLst>
            <pc:docMk/>
            <pc:sldMk cId="445934167" sldId="328"/>
            <ac:spMk id="6" creationId="{1325902B-B852-AE89-65E6-F0DFBFE4CCCB}"/>
          </ac:spMkLst>
        </pc:spChg>
        <pc:spChg chg="add">
          <ac:chgData name="Mihai Budiu" userId="3fe408b5c12bb05c" providerId="LiveId" clId="{660F4405-FC03-430A-9BDC-73DF690FAD3A}" dt="2023-10-17T01:12:40.994" v="487" actId="22"/>
          <ac:spMkLst>
            <pc:docMk/>
            <pc:sldMk cId="445934167" sldId="328"/>
            <ac:spMk id="8" creationId="{F66887E1-67E2-D634-5483-AA18664EF3AC}"/>
          </ac:spMkLst>
        </pc:spChg>
      </pc:sldChg>
      <pc:sldChg chg="modSp mod">
        <pc:chgData name="Mihai Budiu" userId="3fe408b5c12bb05c" providerId="LiveId" clId="{660F4405-FC03-430A-9BDC-73DF690FAD3A}" dt="2023-10-17T03:57:43.756" v="1758" actId="313"/>
        <pc:sldMkLst>
          <pc:docMk/>
          <pc:sldMk cId="1054224262" sldId="335"/>
        </pc:sldMkLst>
        <pc:spChg chg="mod">
          <ac:chgData name="Mihai Budiu" userId="3fe408b5c12bb05c" providerId="LiveId" clId="{660F4405-FC03-430A-9BDC-73DF690FAD3A}" dt="2023-10-17T03:57:43.756" v="1758" actId="313"/>
          <ac:spMkLst>
            <pc:docMk/>
            <pc:sldMk cId="1054224262" sldId="335"/>
            <ac:spMk id="3" creationId="{979C1E40-3AA4-43F6-A029-D08F2910CB22}"/>
          </ac:spMkLst>
        </pc:spChg>
      </pc:sldChg>
      <pc:sldChg chg="del">
        <pc:chgData name="Mihai Budiu" userId="3fe408b5c12bb05c" providerId="LiveId" clId="{660F4405-FC03-430A-9BDC-73DF690FAD3A}" dt="2023-10-17T00:59:46.174" v="306" actId="47"/>
        <pc:sldMkLst>
          <pc:docMk/>
          <pc:sldMk cId="486923477" sldId="339"/>
        </pc:sldMkLst>
      </pc:sldChg>
      <pc:sldChg chg="modSp mod">
        <pc:chgData name="Mihai Budiu" userId="3fe408b5c12bb05c" providerId="LiveId" clId="{660F4405-FC03-430A-9BDC-73DF690FAD3A}" dt="2023-10-17T04:11:41.085" v="1940" actId="6549"/>
        <pc:sldMkLst>
          <pc:docMk/>
          <pc:sldMk cId="3541815644" sldId="353"/>
        </pc:sldMkLst>
        <pc:spChg chg="mod">
          <ac:chgData name="Mihai Budiu" userId="3fe408b5c12bb05c" providerId="LiveId" clId="{660F4405-FC03-430A-9BDC-73DF690FAD3A}" dt="2023-10-17T04:11:41.085" v="1940" actId="6549"/>
          <ac:spMkLst>
            <pc:docMk/>
            <pc:sldMk cId="3541815644" sldId="353"/>
            <ac:spMk id="3" creationId="{94979293-AC7A-4DE7-9035-DDEE944BE436}"/>
          </ac:spMkLst>
        </pc:spChg>
      </pc:sldChg>
      <pc:sldChg chg="del">
        <pc:chgData name="Mihai Budiu" userId="3fe408b5c12bb05c" providerId="LiveId" clId="{660F4405-FC03-430A-9BDC-73DF690FAD3A}" dt="2023-10-17T01:34:25.829" v="607" actId="47"/>
        <pc:sldMkLst>
          <pc:docMk/>
          <pc:sldMk cId="2795340269" sldId="355"/>
        </pc:sldMkLst>
      </pc:sldChg>
      <pc:sldChg chg="del">
        <pc:chgData name="Mihai Budiu" userId="3fe408b5c12bb05c" providerId="LiveId" clId="{660F4405-FC03-430A-9BDC-73DF690FAD3A}" dt="2023-10-17T01:13:46.646" v="537" actId="47"/>
        <pc:sldMkLst>
          <pc:docMk/>
          <pc:sldMk cId="2680879244" sldId="359"/>
        </pc:sldMkLst>
      </pc:sldChg>
      <pc:sldChg chg="ord">
        <pc:chgData name="Mihai Budiu" userId="3fe408b5c12bb05c" providerId="LiveId" clId="{660F4405-FC03-430A-9BDC-73DF690FAD3A}" dt="2023-10-17T01:42:21.766" v="697"/>
        <pc:sldMkLst>
          <pc:docMk/>
          <pc:sldMk cId="411352976" sldId="360"/>
        </pc:sldMkLst>
      </pc:sldChg>
      <pc:sldChg chg="del ord">
        <pc:chgData name="Mihai Budiu" userId="3fe408b5c12bb05c" providerId="LiveId" clId="{660F4405-FC03-430A-9BDC-73DF690FAD3A}" dt="2023-10-17T01:45:08.434" v="804" actId="47"/>
        <pc:sldMkLst>
          <pc:docMk/>
          <pc:sldMk cId="2033788758" sldId="362"/>
        </pc:sldMkLst>
      </pc:sldChg>
      <pc:sldChg chg="del">
        <pc:chgData name="Mihai Budiu" userId="3fe408b5c12bb05c" providerId="LiveId" clId="{660F4405-FC03-430A-9BDC-73DF690FAD3A}" dt="2023-10-17T00:55:03.915" v="199" actId="47"/>
        <pc:sldMkLst>
          <pc:docMk/>
          <pc:sldMk cId="4227788450" sldId="365"/>
        </pc:sldMkLst>
      </pc:sldChg>
      <pc:sldChg chg="modSp mod modAnim">
        <pc:chgData name="Mihai Budiu" userId="3fe408b5c12bb05c" providerId="LiveId" clId="{660F4405-FC03-430A-9BDC-73DF690FAD3A}" dt="2023-10-17T03:56:18.845" v="1744"/>
        <pc:sldMkLst>
          <pc:docMk/>
          <pc:sldMk cId="4108391541" sldId="368"/>
        </pc:sldMkLst>
        <pc:spChg chg="mod">
          <ac:chgData name="Mihai Budiu" userId="3fe408b5c12bb05c" providerId="LiveId" clId="{660F4405-FC03-430A-9BDC-73DF690FAD3A}" dt="2023-10-17T03:55:52.221" v="1742" actId="114"/>
          <ac:spMkLst>
            <pc:docMk/>
            <pc:sldMk cId="4108391541" sldId="368"/>
            <ac:spMk id="3" creationId="{45EB0E0A-7022-4DFD-8B4B-7904A0A4BA7F}"/>
          </ac:spMkLst>
        </pc:spChg>
      </pc:sldChg>
      <pc:sldChg chg="modSp mod">
        <pc:chgData name="Mihai Budiu" userId="3fe408b5c12bb05c" providerId="LiveId" clId="{660F4405-FC03-430A-9BDC-73DF690FAD3A}" dt="2023-10-17T03:57:42.571" v="1757" actId="313"/>
        <pc:sldMkLst>
          <pc:docMk/>
          <pc:sldMk cId="2779003683" sldId="369"/>
        </pc:sldMkLst>
        <pc:spChg chg="mod">
          <ac:chgData name="Mihai Budiu" userId="3fe408b5c12bb05c" providerId="LiveId" clId="{660F4405-FC03-430A-9BDC-73DF690FAD3A}" dt="2023-10-17T03:57:42.571" v="1757" actId="313"/>
          <ac:spMkLst>
            <pc:docMk/>
            <pc:sldMk cId="2779003683" sldId="369"/>
            <ac:spMk id="3" creationId="{979C1E40-3AA4-43F6-A029-D08F2910CB22}"/>
          </ac:spMkLst>
        </pc:spChg>
      </pc:sldChg>
      <pc:sldChg chg="modSp mod">
        <pc:chgData name="Mihai Budiu" userId="3fe408b5c12bb05c" providerId="LiveId" clId="{660F4405-FC03-430A-9BDC-73DF690FAD3A}" dt="2023-10-17T04:08:52.244" v="1931" actId="14100"/>
        <pc:sldMkLst>
          <pc:docMk/>
          <pc:sldMk cId="1557886295" sldId="370"/>
        </pc:sldMkLst>
        <pc:spChg chg="mod">
          <ac:chgData name="Mihai Budiu" userId="3fe408b5c12bb05c" providerId="LiveId" clId="{660F4405-FC03-430A-9BDC-73DF690FAD3A}" dt="2023-10-17T04:08:52.244" v="1931" actId="14100"/>
          <ac:spMkLst>
            <pc:docMk/>
            <pc:sldMk cId="1557886295" sldId="370"/>
            <ac:spMk id="3" creationId="{979C1E40-3AA4-43F6-A029-D08F2910CB22}"/>
          </ac:spMkLst>
        </pc:spChg>
      </pc:sldChg>
      <pc:sldChg chg="modSp modAnim">
        <pc:chgData name="Mihai Budiu" userId="3fe408b5c12bb05c" providerId="LiveId" clId="{660F4405-FC03-430A-9BDC-73DF690FAD3A}" dt="2023-10-17T04:05:39.065" v="1779"/>
        <pc:sldMkLst>
          <pc:docMk/>
          <pc:sldMk cId="2609468811" sldId="371"/>
        </pc:sldMkLst>
        <pc:spChg chg="mod">
          <ac:chgData name="Mihai Budiu" userId="3fe408b5c12bb05c" providerId="LiveId" clId="{660F4405-FC03-430A-9BDC-73DF690FAD3A}" dt="2023-10-17T01:16:36.268" v="564"/>
          <ac:spMkLst>
            <pc:docMk/>
            <pc:sldMk cId="2609468811" sldId="371"/>
            <ac:spMk id="3" creationId="{F9E54021-1D30-45AF-80B7-5A764EF06870}"/>
          </ac:spMkLst>
        </pc:spChg>
      </pc:sldChg>
      <pc:sldChg chg="modSp">
        <pc:chgData name="Mihai Budiu" userId="3fe408b5c12bb05c" providerId="LiveId" clId="{660F4405-FC03-430A-9BDC-73DF690FAD3A}" dt="2023-10-17T04:06:17.184" v="1780" actId="6549"/>
        <pc:sldMkLst>
          <pc:docMk/>
          <pc:sldMk cId="713779879" sldId="372"/>
        </pc:sldMkLst>
        <pc:spChg chg="mod">
          <ac:chgData name="Mihai Budiu" userId="3fe408b5c12bb05c" providerId="LiveId" clId="{660F4405-FC03-430A-9BDC-73DF690FAD3A}" dt="2023-10-17T04:06:17.184" v="1780" actId="6549"/>
          <ac:spMkLst>
            <pc:docMk/>
            <pc:sldMk cId="713779879" sldId="372"/>
            <ac:spMk id="8" creationId="{E2A0EBAB-02DE-4E49-BD7B-0807FCC374B7}"/>
          </ac:spMkLst>
        </pc:spChg>
      </pc:sldChg>
      <pc:sldChg chg="ord">
        <pc:chgData name="Mihai Budiu" userId="3fe408b5c12bb05c" providerId="LiveId" clId="{660F4405-FC03-430A-9BDC-73DF690FAD3A}" dt="2023-10-17T04:08:35.302" v="1930"/>
        <pc:sldMkLst>
          <pc:docMk/>
          <pc:sldMk cId="1580746264" sldId="374"/>
        </pc:sldMkLst>
      </pc:sldChg>
      <pc:sldChg chg="modSp mod">
        <pc:chgData name="Mihai Budiu" userId="3fe408b5c12bb05c" providerId="LiveId" clId="{660F4405-FC03-430A-9BDC-73DF690FAD3A}" dt="2023-10-17T01:41:56.674" v="693" actId="1076"/>
        <pc:sldMkLst>
          <pc:docMk/>
          <pc:sldMk cId="2290358887" sldId="376"/>
        </pc:sldMkLst>
        <pc:spChg chg="mod">
          <ac:chgData name="Mihai Budiu" userId="3fe408b5c12bb05c" providerId="LiveId" clId="{660F4405-FC03-430A-9BDC-73DF690FAD3A}" dt="2023-10-17T01:41:05.493" v="689" actId="5793"/>
          <ac:spMkLst>
            <pc:docMk/>
            <pc:sldMk cId="2290358887" sldId="376"/>
            <ac:spMk id="3" creationId="{6FA265A8-A548-4AA8-AAF9-E07BF6DE1668}"/>
          </ac:spMkLst>
        </pc:spChg>
        <pc:spChg chg="mod">
          <ac:chgData name="Mihai Budiu" userId="3fe408b5c12bb05c" providerId="LiveId" clId="{660F4405-FC03-430A-9BDC-73DF690FAD3A}" dt="2023-10-17T01:41:56.674" v="693" actId="1076"/>
          <ac:spMkLst>
            <pc:docMk/>
            <pc:sldMk cId="2290358887" sldId="376"/>
            <ac:spMk id="8" creationId="{EF645807-FB1F-456C-816E-869D3CC59774}"/>
          </ac:spMkLst>
        </pc:spChg>
        <pc:graphicFrameChg chg="mod modGraphic">
          <ac:chgData name="Mihai Budiu" userId="3fe408b5c12bb05c" providerId="LiveId" clId="{660F4405-FC03-430A-9BDC-73DF690FAD3A}" dt="2023-10-17T01:41:56.674" v="693" actId="1076"/>
          <ac:graphicFrameMkLst>
            <pc:docMk/>
            <pc:sldMk cId="2290358887" sldId="376"/>
            <ac:graphicFrameMk id="5" creationId="{8717CD27-D729-4B98-8765-E1A054600064}"/>
          </ac:graphicFrameMkLst>
        </pc:graphicFrameChg>
        <pc:graphicFrameChg chg="mod">
          <ac:chgData name="Mihai Budiu" userId="3fe408b5c12bb05c" providerId="LiveId" clId="{660F4405-FC03-430A-9BDC-73DF690FAD3A}" dt="2023-10-17T01:41:56.674" v="693" actId="1076"/>
          <ac:graphicFrameMkLst>
            <pc:docMk/>
            <pc:sldMk cId="2290358887" sldId="376"/>
            <ac:graphicFrameMk id="6" creationId="{9F3635CD-937E-4802-BB4D-0743E440C31D}"/>
          </ac:graphicFrameMkLst>
        </pc:graphicFrameChg>
      </pc:sldChg>
      <pc:sldChg chg="del">
        <pc:chgData name="Mihai Budiu" userId="3fe408b5c12bb05c" providerId="LiveId" clId="{660F4405-FC03-430A-9BDC-73DF690FAD3A}" dt="2023-10-17T01:13:48.643" v="538" actId="47"/>
        <pc:sldMkLst>
          <pc:docMk/>
          <pc:sldMk cId="236125779" sldId="381"/>
        </pc:sldMkLst>
      </pc:sldChg>
      <pc:sldChg chg="ord">
        <pc:chgData name="Mihai Budiu" userId="3fe408b5c12bb05c" providerId="LiveId" clId="{660F4405-FC03-430A-9BDC-73DF690FAD3A}" dt="2023-10-17T01:41:46.867" v="692"/>
        <pc:sldMkLst>
          <pc:docMk/>
          <pc:sldMk cId="3002875283" sldId="386"/>
        </pc:sldMkLst>
      </pc:sldChg>
      <pc:sldChg chg="del">
        <pc:chgData name="Mihai Budiu" userId="3fe408b5c12bb05c" providerId="LiveId" clId="{660F4405-FC03-430A-9BDC-73DF690FAD3A}" dt="2023-10-17T00:51:40.786" v="140" actId="47"/>
        <pc:sldMkLst>
          <pc:docMk/>
          <pc:sldMk cId="4290657599" sldId="2147309195"/>
        </pc:sldMkLst>
      </pc:sldChg>
      <pc:sldChg chg="del ord">
        <pc:chgData name="Mihai Budiu" userId="3fe408b5c12bb05c" providerId="LiveId" clId="{660F4405-FC03-430A-9BDC-73DF690FAD3A}" dt="2023-10-17T01:33:35.350" v="605" actId="47"/>
        <pc:sldMkLst>
          <pc:docMk/>
          <pc:sldMk cId="3197224041" sldId="2147309203"/>
        </pc:sldMkLst>
      </pc:sldChg>
      <pc:sldChg chg="del">
        <pc:chgData name="Mihai Budiu" userId="3fe408b5c12bb05c" providerId="LiveId" clId="{660F4405-FC03-430A-9BDC-73DF690FAD3A}" dt="2023-10-17T00:51:35.622" v="139" actId="47"/>
        <pc:sldMkLst>
          <pc:docMk/>
          <pc:sldMk cId="2812478807" sldId="2147309225"/>
        </pc:sldMkLst>
      </pc:sldChg>
      <pc:sldChg chg="del">
        <pc:chgData name="Mihai Budiu" userId="3fe408b5c12bb05c" providerId="LiveId" clId="{660F4405-FC03-430A-9BDC-73DF690FAD3A}" dt="2023-10-17T00:51:35.622" v="139" actId="47"/>
        <pc:sldMkLst>
          <pc:docMk/>
          <pc:sldMk cId="4123163732" sldId="2147309226"/>
        </pc:sldMkLst>
      </pc:sldChg>
      <pc:sldChg chg="del">
        <pc:chgData name="Mihai Budiu" userId="3fe408b5c12bb05c" providerId="LiveId" clId="{660F4405-FC03-430A-9BDC-73DF690FAD3A}" dt="2023-10-17T00:51:35.622" v="139" actId="47"/>
        <pc:sldMkLst>
          <pc:docMk/>
          <pc:sldMk cId="3231916697" sldId="2147309227"/>
        </pc:sldMkLst>
      </pc:sldChg>
      <pc:sldChg chg="modSp mod">
        <pc:chgData name="Mihai Budiu" userId="3fe408b5c12bb05c" providerId="LiveId" clId="{660F4405-FC03-430A-9BDC-73DF690FAD3A}" dt="2023-10-17T00:56:49.454" v="205" actId="14100"/>
        <pc:sldMkLst>
          <pc:docMk/>
          <pc:sldMk cId="3105822643" sldId="2147309229"/>
        </pc:sldMkLst>
        <pc:spChg chg="mod">
          <ac:chgData name="Mihai Budiu" userId="3fe408b5c12bb05c" providerId="LiveId" clId="{660F4405-FC03-430A-9BDC-73DF690FAD3A}" dt="2023-10-17T00:56:49.454" v="205" actId="14100"/>
          <ac:spMkLst>
            <pc:docMk/>
            <pc:sldMk cId="3105822643" sldId="2147309229"/>
            <ac:spMk id="3" creationId="{CA9BDC1D-0D66-D66A-FD17-DAE54DD8559B}"/>
          </ac:spMkLst>
        </pc:spChg>
      </pc:sldChg>
      <pc:sldChg chg="modSp mod">
        <pc:chgData name="Mihai Budiu" userId="3fe408b5c12bb05c" providerId="LiveId" clId="{660F4405-FC03-430A-9BDC-73DF690FAD3A}" dt="2023-10-17T01:48:42.823" v="844" actId="6549"/>
        <pc:sldMkLst>
          <pc:docMk/>
          <pc:sldMk cId="1958839076" sldId="2147309230"/>
        </pc:sldMkLst>
        <pc:spChg chg="mod">
          <ac:chgData name="Mihai Budiu" userId="3fe408b5c12bb05c" providerId="LiveId" clId="{660F4405-FC03-430A-9BDC-73DF690FAD3A}" dt="2023-10-17T01:48:42.823" v="844" actId="6549"/>
          <ac:spMkLst>
            <pc:docMk/>
            <pc:sldMk cId="1958839076" sldId="2147309230"/>
            <ac:spMk id="3" creationId="{979C1E40-3AA4-43F6-A029-D08F2910CB22}"/>
          </ac:spMkLst>
        </pc:spChg>
      </pc:sldChg>
      <pc:sldChg chg="modSp mod">
        <pc:chgData name="Mihai Budiu" userId="3fe408b5c12bb05c" providerId="LiveId" clId="{660F4405-FC03-430A-9BDC-73DF690FAD3A}" dt="2023-10-17T01:48:48.674" v="846" actId="20577"/>
        <pc:sldMkLst>
          <pc:docMk/>
          <pc:sldMk cId="3336184824" sldId="2147309234"/>
        </pc:sldMkLst>
        <pc:spChg chg="mod">
          <ac:chgData name="Mihai Budiu" userId="3fe408b5c12bb05c" providerId="LiveId" clId="{660F4405-FC03-430A-9BDC-73DF690FAD3A}" dt="2023-10-17T01:48:48.674" v="846" actId="20577"/>
          <ac:spMkLst>
            <pc:docMk/>
            <pc:sldMk cId="3336184824" sldId="2147309234"/>
            <ac:spMk id="3" creationId="{979C1E40-3AA4-43F6-A029-D08F2910CB22}"/>
          </ac:spMkLst>
        </pc:spChg>
      </pc:sldChg>
      <pc:sldChg chg="modSp add del mod ord">
        <pc:chgData name="Mihai Budiu" userId="3fe408b5c12bb05c" providerId="LiveId" clId="{660F4405-FC03-430A-9BDC-73DF690FAD3A}" dt="2023-10-17T01:53:24.387" v="1240" actId="27636"/>
        <pc:sldMkLst>
          <pc:docMk/>
          <pc:sldMk cId="955442485" sldId="2147309268"/>
        </pc:sldMkLst>
        <pc:spChg chg="mod">
          <ac:chgData name="Mihai Budiu" userId="3fe408b5c12bb05c" providerId="LiveId" clId="{660F4405-FC03-430A-9BDC-73DF690FAD3A}" dt="2023-10-17T01:53:24.387" v="1240" actId="27636"/>
          <ac:spMkLst>
            <pc:docMk/>
            <pc:sldMk cId="955442485" sldId="2147309268"/>
            <ac:spMk id="3" creationId="{F9F71B5B-BDB9-8186-1DAC-7343488D13B6}"/>
          </ac:spMkLst>
        </pc:spChg>
      </pc:sldChg>
      <pc:sldChg chg="modSp add del mod ord">
        <pc:chgData name="Mihai Budiu" userId="3fe408b5c12bb05c" providerId="LiveId" clId="{660F4405-FC03-430A-9BDC-73DF690FAD3A}" dt="2023-10-17T01:56:23.365" v="1431" actId="20577"/>
        <pc:sldMkLst>
          <pc:docMk/>
          <pc:sldMk cId="1739755664" sldId="2147309269"/>
        </pc:sldMkLst>
        <pc:spChg chg="mod">
          <ac:chgData name="Mihai Budiu" userId="3fe408b5c12bb05c" providerId="LiveId" clId="{660F4405-FC03-430A-9BDC-73DF690FAD3A}" dt="2023-10-17T01:56:23.365" v="1431" actId="20577"/>
          <ac:spMkLst>
            <pc:docMk/>
            <pc:sldMk cId="1739755664" sldId="2147309269"/>
            <ac:spMk id="3" creationId="{DD1639EA-3D3F-90DC-3781-1E28C689D208}"/>
          </ac:spMkLst>
        </pc:spChg>
      </pc:sldChg>
      <pc:sldChg chg="add">
        <pc:chgData name="Mihai Budiu" userId="3fe408b5c12bb05c" providerId="LiveId" clId="{660F4405-FC03-430A-9BDC-73DF690FAD3A}" dt="2023-10-17T00:51:20.944" v="138"/>
        <pc:sldMkLst>
          <pc:docMk/>
          <pc:sldMk cId="1022273770" sldId="2147309271"/>
        </pc:sldMkLst>
      </pc:sldChg>
      <pc:sldChg chg="modSp add mod">
        <pc:chgData name="Mihai Budiu" userId="3fe408b5c12bb05c" providerId="LiveId" clId="{660F4405-FC03-430A-9BDC-73DF690FAD3A}" dt="2023-10-17T03:54:34.539" v="1667" actId="113"/>
        <pc:sldMkLst>
          <pc:docMk/>
          <pc:sldMk cId="1393669958" sldId="2147309272"/>
        </pc:sldMkLst>
        <pc:spChg chg="mod">
          <ac:chgData name="Mihai Budiu" userId="3fe408b5c12bb05c" providerId="LiveId" clId="{660F4405-FC03-430A-9BDC-73DF690FAD3A}" dt="2023-10-17T00:53:28.398" v="147" actId="1076"/>
          <ac:spMkLst>
            <pc:docMk/>
            <pc:sldMk cId="1393669958" sldId="2147309272"/>
            <ac:spMk id="2" creationId="{931CB568-F67C-4395-914C-027B7B1CA396}"/>
          </ac:spMkLst>
        </pc:spChg>
        <pc:spChg chg="mod">
          <ac:chgData name="Mihai Budiu" userId="3fe408b5c12bb05c" providerId="LiveId" clId="{660F4405-FC03-430A-9BDC-73DF690FAD3A}" dt="2023-10-17T03:54:34.539" v="1667" actId="113"/>
          <ac:spMkLst>
            <pc:docMk/>
            <pc:sldMk cId="1393669958" sldId="2147309272"/>
            <ac:spMk id="3" creationId="{EFDC8356-E2AD-4226-93F2-9E09F708CB1F}"/>
          </ac:spMkLst>
        </pc:spChg>
      </pc:sldChg>
      <pc:sldChg chg="add del">
        <pc:chgData name="Mihai Budiu" userId="3fe408b5c12bb05c" providerId="LiveId" clId="{660F4405-FC03-430A-9BDC-73DF690FAD3A}" dt="2023-10-17T00:52:05.809" v="144"/>
        <pc:sldMkLst>
          <pc:docMk/>
          <pc:sldMk cId="4234305198" sldId="2147309272"/>
        </pc:sldMkLst>
      </pc:sldChg>
      <pc:sldChg chg="addSp delSp modSp add mod ord">
        <pc:chgData name="Mihai Budiu" userId="3fe408b5c12bb05c" providerId="LiveId" clId="{660F4405-FC03-430A-9BDC-73DF690FAD3A}" dt="2023-10-17T01:59:23.642" v="1664" actId="20577"/>
        <pc:sldMkLst>
          <pc:docMk/>
          <pc:sldMk cId="600009139" sldId="2147309282"/>
        </pc:sldMkLst>
        <pc:spChg chg="del mod">
          <ac:chgData name="Mihai Budiu" userId="3fe408b5c12bb05c" providerId="LiveId" clId="{660F4405-FC03-430A-9BDC-73DF690FAD3A}" dt="2023-10-17T01:54:07.589" v="1247" actId="478"/>
          <ac:spMkLst>
            <pc:docMk/>
            <pc:sldMk cId="600009139" sldId="2147309282"/>
            <ac:spMk id="2" creationId="{6EC9B89F-A310-F550-C3B5-0BD46EAB5769}"/>
          </ac:spMkLst>
        </pc:spChg>
        <pc:spChg chg="add del mod">
          <ac:chgData name="Mihai Budiu" userId="3fe408b5c12bb05c" providerId="LiveId" clId="{660F4405-FC03-430A-9BDC-73DF690FAD3A}" dt="2023-10-17T01:59:23.642" v="1664" actId="20577"/>
          <ac:spMkLst>
            <pc:docMk/>
            <pc:sldMk cId="600009139" sldId="2147309282"/>
            <ac:spMk id="3" creationId="{ED507A74-BA96-077C-E5BA-1CE9E4EB622E}"/>
          </ac:spMkLst>
        </pc:spChg>
        <pc:spChg chg="add del mod">
          <ac:chgData name="Mihai Budiu" userId="3fe408b5c12bb05c" providerId="LiveId" clId="{660F4405-FC03-430A-9BDC-73DF690FAD3A}" dt="2023-10-17T01:54:05.311" v="1246" actId="478"/>
          <ac:spMkLst>
            <pc:docMk/>
            <pc:sldMk cId="600009139" sldId="2147309282"/>
            <ac:spMk id="8" creationId="{C527324E-297F-4C05-905A-CFA16805BD00}"/>
          </ac:spMkLst>
        </pc:spChg>
        <pc:picChg chg="add mod">
          <ac:chgData name="Mihai Budiu" userId="3fe408b5c12bb05c" providerId="LiveId" clId="{660F4405-FC03-430A-9BDC-73DF690FAD3A}" dt="2023-10-17T01:58:54.049" v="1615" actId="1076"/>
          <ac:picMkLst>
            <pc:docMk/>
            <pc:sldMk cId="600009139" sldId="2147309282"/>
            <ac:picMk id="5" creationId="{B280EA21-65F7-29D7-8C1F-9960A9EC9AB6}"/>
          </ac:picMkLst>
        </pc:picChg>
        <pc:picChg chg="del mod">
          <ac:chgData name="Mihai Budiu" userId="3fe408b5c12bb05c" providerId="LiveId" clId="{660F4405-FC03-430A-9BDC-73DF690FAD3A}" dt="2023-10-17T01:53:52.373" v="1242" actId="21"/>
          <ac:picMkLst>
            <pc:docMk/>
            <pc:sldMk cId="600009139" sldId="2147309282"/>
            <ac:picMk id="7" creationId="{67917D2B-9885-239B-833B-0850E0F918E3}"/>
          </ac:picMkLst>
        </pc:picChg>
      </pc:sldChg>
      <pc:sldChg chg="modSp add mod modAnim">
        <pc:chgData name="Mihai Budiu" userId="3fe408b5c12bb05c" providerId="LiveId" clId="{660F4405-FC03-430A-9BDC-73DF690FAD3A}" dt="2023-10-17T04:42:39.542" v="2824" actId="14100"/>
        <pc:sldMkLst>
          <pc:docMk/>
          <pc:sldMk cId="2645037205" sldId="2147309284"/>
        </pc:sldMkLst>
        <pc:spChg chg="mod">
          <ac:chgData name="Mihai Budiu" userId="3fe408b5c12bb05c" providerId="LiveId" clId="{660F4405-FC03-430A-9BDC-73DF690FAD3A}" dt="2023-10-17T04:42:39.542" v="2824" actId="14100"/>
          <ac:spMkLst>
            <pc:docMk/>
            <pc:sldMk cId="2645037205" sldId="2147309284"/>
            <ac:spMk id="3" creationId="{5F373BE9-1C34-7076-3E93-000BD3E47E20}"/>
          </ac:spMkLst>
        </pc:spChg>
      </pc:sldChg>
      <pc:sldChg chg="modSp add">
        <pc:chgData name="Mihai Budiu" userId="3fe408b5c12bb05c" providerId="LiveId" clId="{660F4405-FC03-430A-9BDC-73DF690FAD3A}" dt="2023-10-17T00:56:20.785" v="201" actId="20577"/>
        <pc:sldMkLst>
          <pc:docMk/>
          <pc:sldMk cId="977280246" sldId="2147309288"/>
        </pc:sldMkLst>
        <pc:spChg chg="mod">
          <ac:chgData name="Mihai Budiu" userId="3fe408b5c12bb05c" providerId="LiveId" clId="{660F4405-FC03-430A-9BDC-73DF690FAD3A}" dt="2023-10-17T00:56:20.785" v="201" actId="20577"/>
          <ac:spMkLst>
            <pc:docMk/>
            <pc:sldMk cId="977280246" sldId="2147309288"/>
            <ac:spMk id="14" creationId="{35C69596-626E-4AD6-910F-9A9C2DAEA33C}"/>
          </ac:spMkLst>
        </pc:spChg>
      </pc:sldChg>
      <pc:sldChg chg="add">
        <pc:chgData name="Mihai Budiu" userId="3fe408b5c12bb05c" providerId="LiveId" clId="{660F4405-FC03-430A-9BDC-73DF690FAD3A}" dt="2023-10-17T00:58:11.378" v="299"/>
        <pc:sldMkLst>
          <pc:docMk/>
          <pc:sldMk cId="1387068674" sldId="2147309289"/>
        </pc:sldMkLst>
      </pc:sldChg>
      <pc:sldChg chg="add">
        <pc:chgData name="Mihai Budiu" userId="3fe408b5c12bb05c" providerId="LiveId" clId="{660F4405-FC03-430A-9BDC-73DF690FAD3A}" dt="2023-10-17T00:58:50.331" v="301"/>
        <pc:sldMkLst>
          <pc:docMk/>
          <pc:sldMk cId="76788648" sldId="2147309290"/>
        </pc:sldMkLst>
      </pc:sldChg>
      <pc:sldChg chg="add ord">
        <pc:chgData name="Mihai Budiu" userId="3fe408b5c12bb05c" providerId="LiveId" clId="{660F4405-FC03-430A-9BDC-73DF690FAD3A}" dt="2023-10-17T00:59:43.877" v="305"/>
        <pc:sldMkLst>
          <pc:docMk/>
          <pc:sldMk cId="902034712" sldId="2147309291"/>
        </pc:sldMkLst>
      </pc:sldChg>
      <pc:sldChg chg="add">
        <pc:chgData name="Mihai Budiu" userId="3fe408b5c12bb05c" providerId="LiveId" clId="{660F4405-FC03-430A-9BDC-73DF690FAD3A}" dt="2023-10-17T01:00:06.141" v="307"/>
        <pc:sldMkLst>
          <pc:docMk/>
          <pc:sldMk cId="4219523105" sldId="2147309292"/>
        </pc:sldMkLst>
      </pc:sldChg>
      <pc:sldChg chg="add del">
        <pc:chgData name="Mihai Budiu" userId="3fe408b5c12bb05c" providerId="LiveId" clId="{660F4405-FC03-430A-9BDC-73DF690FAD3A}" dt="2023-10-17T01:06:22.393" v="420" actId="47"/>
        <pc:sldMkLst>
          <pc:docMk/>
          <pc:sldMk cId="973666570" sldId="2147309293"/>
        </pc:sldMkLst>
      </pc:sldChg>
      <pc:sldChg chg="modSp add">
        <pc:chgData name="Mihai Budiu" userId="3fe408b5c12bb05c" providerId="LiveId" clId="{660F4405-FC03-430A-9BDC-73DF690FAD3A}" dt="2023-10-17T01:06:07.970" v="418" actId="20577"/>
        <pc:sldMkLst>
          <pc:docMk/>
          <pc:sldMk cId="261715867" sldId="2147309294"/>
        </pc:sldMkLst>
        <pc:spChg chg="mod">
          <ac:chgData name="Mihai Budiu" userId="3fe408b5c12bb05c" providerId="LiveId" clId="{660F4405-FC03-430A-9BDC-73DF690FAD3A}" dt="2023-10-17T01:06:07.970" v="418" actId="20577"/>
          <ac:spMkLst>
            <pc:docMk/>
            <pc:sldMk cId="261715867" sldId="2147309294"/>
            <ac:spMk id="2" creationId="{997DA4DF-378F-478A-8803-6D4CACF5BC69}"/>
          </ac:spMkLst>
        </pc:spChg>
      </pc:sldChg>
      <pc:sldChg chg="add">
        <pc:chgData name="Mihai Budiu" userId="3fe408b5c12bb05c" providerId="LiveId" clId="{660F4405-FC03-430A-9BDC-73DF690FAD3A}" dt="2023-10-17T01:13:42.092" v="536"/>
        <pc:sldMkLst>
          <pc:docMk/>
          <pc:sldMk cId="4237751760" sldId="2147309295"/>
        </pc:sldMkLst>
      </pc:sldChg>
      <pc:sldChg chg="add">
        <pc:chgData name="Mihai Budiu" userId="3fe408b5c12bb05c" providerId="LiveId" clId="{660F4405-FC03-430A-9BDC-73DF690FAD3A}" dt="2023-10-17T01:13:42.092" v="536"/>
        <pc:sldMkLst>
          <pc:docMk/>
          <pc:sldMk cId="3549574370" sldId="2147309296"/>
        </pc:sldMkLst>
      </pc:sldChg>
      <pc:sldChg chg="modSp add mod">
        <pc:chgData name="Mihai Budiu" userId="3fe408b5c12bb05c" providerId="LiveId" clId="{660F4405-FC03-430A-9BDC-73DF690FAD3A}" dt="2023-10-17T01:44:05.167" v="758" actId="14100"/>
        <pc:sldMkLst>
          <pc:docMk/>
          <pc:sldMk cId="2863807349" sldId="2147309297"/>
        </pc:sldMkLst>
        <pc:spChg chg="mod">
          <ac:chgData name="Mihai Budiu" userId="3fe408b5c12bb05c" providerId="LiveId" clId="{660F4405-FC03-430A-9BDC-73DF690FAD3A}" dt="2023-10-17T01:44:05.167" v="758" actId="14100"/>
          <ac:spMkLst>
            <pc:docMk/>
            <pc:sldMk cId="2863807349" sldId="2147309297"/>
            <ac:spMk id="3" creationId="{979C1E40-3AA4-43F6-A029-D08F2910CB22}"/>
          </ac:spMkLst>
        </pc:spChg>
      </pc:sldChg>
      <pc:sldChg chg="delSp modSp add mod delAnim">
        <pc:chgData name="Mihai Budiu" userId="3fe408b5c12bb05c" providerId="LiveId" clId="{660F4405-FC03-430A-9BDC-73DF690FAD3A}" dt="2023-10-17T01:16:01.780" v="559" actId="478"/>
        <pc:sldMkLst>
          <pc:docMk/>
          <pc:sldMk cId="3101831385" sldId="2147309298"/>
        </pc:sldMkLst>
        <pc:spChg chg="del mod">
          <ac:chgData name="Mihai Budiu" userId="3fe408b5c12bb05c" providerId="LiveId" clId="{660F4405-FC03-430A-9BDC-73DF690FAD3A}" dt="2023-10-17T01:16:01.780" v="559" actId="478"/>
          <ac:spMkLst>
            <pc:docMk/>
            <pc:sldMk cId="3101831385" sldId="2147309298"/>
            <ac:spMk id="3" creationId="{1A1F9B45-AFA3-B8A1-3097-2310C9F4BE58}"/>
          </ac:spMkLst>
        </pc:spChg>
      </pc:sldChg>
      <pc:sldChg chg="add">
        <pc:chgData name="Mihai Budiu" userId="3fe408b5c12bb05c" providerId="LiveId" clId="{660F4405-FC03-430A-9BDC-73DF690FAD3A}" dt="2023-10-17T01:33:32.497" v="604"/>
        <pc:sldMkLst>
          <pc:docMk/>
          <pc:sldMk cId="1399022519" sldId="2147309299"/>
        </pc:sldMkLst>
      </pc:sldChg>
      <pc:sldChg chg="add">
        <pc:chgData name="Mihai Budiu" userId="3fe408b5c12bb05c" providerId="LiveId" clId="{660F4405-FC03-430A-9BDC-73DF690FAD3A}" dt="2023-10-17T01:34:23.940" v="606"/>
        <pc:sldMkLst>
          <pc:docMk/>
          <pc:sldMk cId="4149684803" sldId="2147309300"/>
        </pc:sldMkLst>
      </pc:sldChg>
      <pc:sldChg chg="add">
        <pc:chgData name="Mihai Budiu" userId="3fe408b5c12bb05c" providerId="LiveId" clId="{660F4405-FC03-430A-9BDC-73DF690FAD3A}" dt="2023-10-17T01:34:32.345" v="608"/>
        <pc:sldMkLst>
          <pc:docMk/>
          <pc:sldMk cId="138198602" sldId="2147309301"/>
        </pc:sldMkLst>
      </pc:sldChg>
      <pc:sldChg chg="add del">
        <pc:chgData name="Mihai Budiu" userId="3fe408b5c12bb05c" providerId="LiveId" clId="{660F4405-FC03-430A-9BDC-73DF690FAD3A}" dt="2023-10-17T01:40:47.111" v="687" actId="47"/>
        <pc:sldMkLst>
          <pc:docMk/>
          <pc:sldMk cId="1621072066" sldId="2147309302"/>
        </pc:sldMkLst>
      </pc:sldChg>
      <pc:sldChg chg="add del">
        <pc:chgData name="Mihai Budiu" userId="3fe408b5c12bb05c" providerId="LiveId" clId="{660F4405-FC03-430A-9BDC-73DF690FAD3A}" dt="2023-10-17T01:45:26.285" v="805" actId="47"/>
        <pc:sldMkLst>
          <pc:docMk/>
          <pc:sldMk cId="3110180630" sldId="2147309302"/>
        </pc:sldMkLst>
      </pc:sldChg>
      <pc:sldChg chg="add del">
        <pc:chgData name="Mihai Budiu" userId="3fe408b5c12bb05c" providerId="LiveId" clId="{660F4405-FC03-430A-9BDC-73DF690FAD3A}" dt="2023-10-17T01:45:26.285" v="805" actId="47"/>
        <pc:sldMkLst>
          <pc:docMk/>
          <pc:sldMk cId="1581451265" sldId="2147309303"/>
        </pc:sldMkLst>
      </pc:sldChg>
      <pc:sldChg chg="add del">
        <pc:chgData name="Mihai Budiu" userId="3fe408b5c12bb05c" providerId="LiveId" clId="{660F4405-FC03-430A-9BDC-73DF690FAD3A}" dt="2023-10-17T01:45:26.285" v="805" actId="47"/>
        <pc:sldMkLst>
          <pc:docMk/>
          <pc:sldMk cId="4117102757" sldId="2147309304"/>
        </pc:sldMkLst>
      </pc:sldChg>
      <pc:sldChg chg="add del">
        <pc:chgData name="Mihai Budiu" userId="3fe408b5c12bb05c" providerId="LiveId" clId="{660F4405-FC03-430A-9BDC-73DF690FAD3A}" dt="2023-10-17T01:45:26.285" v="805" actId="47"/>
        <pc:sldMkLst>
          <pc:docMk/>
          <pc:sldMk cId="3643094600" sldId="2147309305"/>
        </pc:sldMkLst>
      </pc:sldChg>
      <pc:sldChg chg="modSp add mod">
        <pc:chgData name="Mihai Budiu" userId="3fe408b5c12bb05c" providerId="LiveId" clId="{660F4405-FC03-430A-9BDC-73DF690FAD3A}" dt="2023-10-17T04:12:04.857" v="1941" actId="14100"/>
        <pc:sldMkLst>
          <pc:docMk/>
          <pc:sldMk cId="128230462" sldId="2147309306"/>
        </pc:sldMkLst>
        <pc:spChg chg="mod">
          <ac:chgData name="Mihai Budiu" userId="3fe408b5c12bb05c" providerId="LiveId" clId="{660F4405-FC03-430A-9BDC-73DF690FAD3A}" dt="2023-10-17T04:12:04.857" v="1941" actId="14100"/>
          <ac:spMkLst>
            <pc:docMk/>
            <pc:sldMk cId="128230462" sldId="2147309306"/>
            <ac:spMk id="3" creationId="{979C1E40-3AA4-43F6-A029-D08F2910CB22}"/>
          </ac:spMkLst>
        </pc:spChg>
      </pc:sldChg>
      <pc:sldChg chg="add ord">
        <pc:chgData name="Mihai Budiu" userId="3fe408b5c12bb05c" providerId="LiveId" clId="{660F4405-FC03-430A-9BDC-73DF690FAD3A}" dt="2023-10-17T04:17:47.247" v="2675"/>
        <pc:sldMkLst>
          <pc:docMk/>
          <pc:sldMk cId="2208046232" sldId="2147309307"/>
        </pc:sldMkLst>
      </pc:sldChg>
      <pc:sldChg chg="addSp modSp new mod">
        <pc:chgData name="Mihai Budiu" userId="3fe408b5c12bb05c" providerId="LiveId" clId="{660F4405-FC03-430A-9BDC-73DF690FAD3A}" dt="2023-10-17T04:12:27.161" v="1945" actId="20577"/>
        <pc:sldMkLst>
          <pc:docMk/>
          <pc:sldMk cId="613974031" sldId="2147309308"/>
        </pc:sldMkLst>
        <pc:spChg chg="mod">
          <ac:chgData name="Mihai Budiu" userId="3fe408b5c12bb05c" providerId="LiveId" clId="{660F4405-FC03-430A-9BDC-73DF690FAD3A}" dt="2023-10-17T01:55:00.839" v="1273" actId="20577"/>
          <ac:spMkLst>
            <pc:docMk/>
            <pc:sldMk cId="613974031" sldId="2147309308"/>
            <ac:spMk id="2" creationId="{EB344AA3-5277-48CC-390B-BC34F58E399F}"/>
          </ac:spMkLst>
        </pc:spChg>
        <pc:spChg chg="mod">
          <ac:chgData name="Mihai Budiu" userId="3fe408b5c12bb05c" providerId="LiveId" clId="{660F4405-FC03-430A-9BDC-73DF690FAD3A}" dt="2023-10-17T04:12:27.161" v="1945" actId="20577"/>
          <ac:spMkLst>
            <pc:docMk/>
            <pc:sldMk cId="613974031" sldId="2147309308"/>
            <ac:spMk id="3" creationId="{8CAEEA20-CE7B-98D9-92AA-4CFDEF08692E}"/>
          </ac:spMkLst>
        </pc:spChg>
        <pc:picChg chg="add mod">
          <ac:chgData name="Mihai Budiu" userId="3fe408b5c12bb05c" providerId="LiveId" clId="{660F4405-FC03-430A-9BDC-73DF690FAD3A}" dt="2023-10-17T04:12:14.354" v="1942" actId="1076"/>
          <ac:picMkLst>
            <pc:docMk/>
            <pc:sldMk cId="613974031" sldId="2147309308"/>
            <ac:picMk id="6" creationId="{D26AD3A7-DD71-5AAF-A5FF-714BD7BF54DF}"/>
          </ac:picMkLst>
        </pc:picChg>
      </pc:sldChg>
      <pc:sldChg chg="addSp delSp modSp new del mod">
        <pc:chgData name="Mihai Budiu" userId="3fe408b5c12bb05c" providerId="LiveId" clId="{660F4405-FC03-430A-9BDC-73DF690FAD3A}" dt="2023-10-17T04:42:11.583" v="2823" actId="47"/>
        <pc:sldMkLst>
          <pc:docMk/>
          <pc:sldMk cId="3395597235" sldId="2147309309"/>
        </pc:sldMkLst>
        <pc:spChg chg="mod">
          <ac:chgData name="Mihai Budiu" userId="3fe408b5c12bb05c" providerId="LiveId" clId="{660F4405-FC03-430A-9BDC-73DF690FAD3A}" dt="2023-10-17T04:39:53.743" v="2817" actId="20577"/>
          <ac:spMkLst>
            <pc:docMk/>
            <pc:sldMk cId="3395597235" sldId="2147309309"/>
            <ac:spMk id="2" creationId="{32BD8D79-E473-4EE3-90C5-08C98CE78A2C}"/>
          </ac:spMkLst>
        </pc:spChg>
        <pc:spChg chg="del mod">
          <ac:chgData name="Mihai Budiu" userId="3fe408b5c12bb05c" providerId="LiveId" clId="{660F4405-FC03-430A-9BDC-73DF690FAD3A}" dt="2023-10-17T04:39:16.326" v="2764" actId="478"/>
          <ac:spMkLst>
            <pc:docMk/>
            <pc:sldMk cId="3395597235" sldId="2147309309"/>
            <ac:spMk id="3" creationId="{D6BF1EE9-C290-701C-CFA1-FA7ABAF5CD5B}"/>
          </ac:spMkLst>
        </pc:spChg>
        <pc:spChg chg="add del mod">
          <ac:chgData name="Mihai Budiu" userId="3fe408b5c12bb05c" providerId="LiveId" clId="{660F4405-FC03-430A-9BDC-73DF690FAD3A}" dt="2023-10-17T04:39:37.879" v="2770" actId="478"/>
          <ac:spMkLst>
            <pc:docMk/>
            <pc:sldMk cId="3395597235" sldId="2147309309"/>
            <ac:spMk id="6" creationId="{636B00C9-E7F3-6A41-1019-75AB17643AD1}"/>
          </ac:spMkLst>
        </pc:spChg>
        <pc:picChg chg="add del mod">
          <ac:chgData name="Mihai Budiu" userId="3fe408b5c12bb05c" providerId="LiveId" clId="{660F4405-FC03-430A-9BDC-73DF690FAD3A}" dt="2023-10-17T04:41:25.349" v="2820" actId="478"/>
          <ac:picMkLst>
            <pc:docMk/>
            <pc:sldMk cId="3395597235" sldId="2147309309"/>
            <ac:picMk id="8" creationId="{5236B746-5601-7708-3E1D-DE02B995B5D0}"/>
          </ac:picMkLst>
        </pc:picChg>
        <pc:picChg chg="add del mod">
          <ac:chgData name="Mihai Budiu" userId="3fe408b5c12bb05c" providerId="LiveId" clId="{660F4405-FC03-430A-9BDC-73DF690FAD3A}" dt="2023-10-17T04:41:52.835" v="2822" actId="931"/>
          <ac:picMkLst>
            <pc:docMk/>
            <pc:sldMk cId="3395597235" sldId="2147309309"/>
            <ac:picMk id="10" creationId="{BC86E231-247B-3416-98B4-D528F0095DC9}"/>
          </ac:picMkLst>
        </pc:picChg>
      </pc:sldChg>
      <pc:sldMasterChg chg="delSldLayout">
        <pc:chgData name="Mihai Budiu" userId="3fe408b5c12bb05c" providerId="LiveId" clId="{660F4405-FC03-430A-9BDC-73DF690FAD3A}" dt="2023-10-17T00:51:35.622" v="139" actId="47"/>
        <pc:sldMasterMkLst>
          <pc:docMk/>
          <pc:sldMasterMk cId="3965604652" sldId="2147483648"/>
        </pc:sldMasterMkLst>
        <pc:sldLayoutChg chg="del">
          <pc:chgData name="Mihai Budiu" userId="3fe408b5c12bb05c" providerId="LiveId" clId="{660F4405-FC03-430A-9BDC-73DF690FAD3A}" dt="2023-10-17T00:51:35.622" v="139" actId="47"/>
          <pc:sldLayoutMkLst>
            <pc:docMk/>
            <pc:sldMasterMk cId="3965604652" sldId="2147483648"/>
            <pc:sldLayoutMk cId="1096948043" sldId="2147483660"/>
          </pc:sldLayoutMkLst>
        </pc:sldLayoutChg>
        <pc:sldLayoutChg chg="del">
          <pc:chgData name="Mihai Budiu" userId="3fe408b5c12bb05c" providerId="LiveId" clId="{660F4405-FC03-430A-9BDC-73DF690FAD3A}" dt="2023-10-17T00:51:35.622" v="139" actId="47"/>
          <pc:sldLayoutMkLst>
            <pc:docMk/>
            <pc:sldMasterMk cId="3965604652" sldId="2147483648"/>
            <pc:sldLayoutMk cId="2472134518" sldId="2147483661"/>
          </pc:sldLayoutMkLst>
        </pc:sldLayoutChg>
        <pc:sldLayoutChg chg="del">
          <pc:chgData name="Mihai Budiu" userId="3fe408b5c12bb05c" providerId="LiveId" clId="{660F4405-FC03-430A-9BDC-73DF690FAD3A}" dt="2023-10-17T00:51:35.622" v="139" actId="47"/>
          <pc:sldLayoutMkLst>
            <pc:docMk/>
            <pc:sldMasterMk cId="3965604652" sldId="2147483648"/>
            <pc:sldLayoutMk cId="1132162217" sldId="2147483662"/>
          </pc:sldLayoutMkLst>
        </pc:sldLayoutChg>
      </pc:sldMasterChg>
    </pc:docChg>
  </pc:docChgLst>
  <pc:docChgLst>
    <pc:chgData name="Mihai Budiu" userId="3fe408b5c12bb05c" providerId="LiveId" clId="{79EE1C95-7114-4A92-A6A2-0EF4CE492AFC}"/>
    <pc:docChg chg="undo custSel modSld">
      <pc:chgData name="Mihai Budiu" userId="3fe408b5c12bb05c" providerId="LiveId" clId="{79EE1C95-7114-4A92-A6A2-0EF4CE492AFC}" dt="2023-11-02T00:36:55.627" v="3" actId="20577"/>
      <pc:docMkLst>
        <pc:docMk/>
      </pc:docMkLst>
      <pc:sldChg chg="modSp mod modAnim">
        <pc:chgData name="Mihai Budiu" userId="3fe408b5c12bb05c" providerId="LiveId" clId="{79EE1C95-7114-4A92-A6A2-0EF4CE492AFC}" dt="2023-11-02T00:36:55.627" v="3" actId="20577"/>
        <pc:sldMkLst>
          <pc:docMk/>
          <pc:sldMk cId="4108391541" sldId="368"/>
        </pc:sldMkLst>
        <pc:spChg chg="mod">
          <ac:chgData name="Mihai Budiu" userId="3fe408b5c12bb05c" providerId="LiveId" clId="{79EE1C95-7114-4A92-A6A2-0EF4CE492AFC}" dt="2023-11-02T00:36:55.627" v="3" actId="20577"/>
          <ac:spMkLst>
            <pc:docMk/>
            <pc:sldMk cId="4108391541" sldId="368"/>
            <ac:spMk id="3" creationId="{45EB0E0A-7022-4DFD-8B4B-7904A0A4BA7F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7D252A-4558-49EB-BAA0-2017EE1B8F5C}" type="datetimeFigureOut">
              <a:rPr lang="en-US" smtClean="0"/>
              <a:t>11/1/2023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F45A1F-87C3-4C71-A84B-1481B90464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8713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F45A1F-87C3-4C71-A84B-1481B90464C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9606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F45A1F-87C3-4C71-A84B-1481B90464CD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572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654E9-2522-4EAF-A630-0ED9C304D2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2E309B-7BCA-4C54-9984-2D3AE5B264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6074F0-1656-4003-8E7D-90B4842A54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10A7A-D070-4CB5-A3C3-75FE2F7641E5}" type="datetime1">
              <a:rPr lang="en-US" smtClean="0"/>
              <a:t>11/1/2023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B0FDE7-603C-4012-BAFE-D52EFFE49E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DC22B9-A914-43FC-A8BE-BFFF296EB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1601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AB41C-1FB4-40D2-9D2B-28418F7D8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0693B8-AD92-43B2-A464-2A5EC04CA3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50DCAD-8C42-4704-A35D-0CABC5B4C1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EF763A-6043-4AB7-B185-95FC055892CF}" type="datetime1">
              <a:rPr lang="en-US" smtClean="0"/>
              <a:t>11/1/2023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39381D-DDBF-468C-8726-9815DBE6FB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5BA4F2-8327-418A-A517-7A4B098C2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3672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7B3CDCB-3026-4687-8AA6-12519C3DAB2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5FF39CD-875B-4987-9598-38262EF06B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8FAE51-35EA-48E1-8E31-9C64A22E98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781B8-7679-481E-8FE0-53F7282CA20B}" type="datetime1">
              <a:rPr lang="en-US" smtClean="0"/>
              <a:t>11/1/2023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E4B6F6-F3E7-4DC2-AFA9-E8458F4552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1A9757-2431-48B5-8559-F2A9885718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6923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D4516-CBCA-4B01-A4BB-E45B1BA35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6B9BCF-FBB4-4544-BB51-27DE5C8455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4D3B0D-FA8D-4599-A82F-D5929625A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6268" y="6356350"/>
            <a:ext cx="387531" cy="365125"/>
          </a:xfrm>
        </p:spPr>
        <p:txBody>
          <a:bodyPr/>
          <a:lstStyle/>
          <a:p>
            <a:fld id="{AC1FE16C-6F57-447F-9868-CA3471E9A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5445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6E9F7-4A14-418C-B9EB-5FF2873D77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01348D-3CC1-44BA-AFD8-ACE0303610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7451E1-EFA0-4AC3-A840-E419D58A51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219BC-7F86-4B8B-BD75-2A3A46BAE648}" type="datetime1">
              <a:rPr lang="en-US" smtClean="0"/>
              <a:t>11/1/2023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2249A9-C2A3-497D-8370-A6100A7CA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0EDCC8-64CA-4215-B00E-845D11F35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7898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B7D37-96A2-4CD1-B0A7-0F79B248E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9BF235-9420-4146-AF3A-4E18D5F084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20EBC7-05F8-458C-9674-88A81C2E7D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FD0715-C563-4260-A98A-DD5618F204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6AD31-84CF-4F28-B147-DED29A687AFD}" type="datetime1">
              <a:rPr lang="en-US" smtClean="0"/>
              <a:t>11/1/2023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DE6238-296A-43CB-9B81-8AF4178C62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60B209-2192-4E76-9160-0C93AED9FB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3368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FF207-B756-49FC-80DA-DE251BE415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532588-9AF2-47A8-8D45-D3E7382C45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D44C77-5B17-47B4-A2CC-786BE31552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01A6226-B772-4ABB-BCCB-38D65CBC31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CE97E51-48F0-4492-A8BD-2AF8CA5719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DE1E13B-4BE4-4D1E-B553-5C1D4D31F2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032DA-CE9D-4E77-BADA-EACAD6676384}" type="datetime1">
              <a:rPr lang="en-US" smtClean="0"/>
              <a:t>11/1/2023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669A641-75CE-4A81-8C36-9FE505CE3E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AC90580-C1E7-40A0-849A-117D95BBF1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7923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58ED81-E0AD-4A37-8789-3B6B80A015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E9E158-BC16-43F4-BC96-D69906E53C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E52C79-FC3C-453B-A21D-C6E6891341AF}" type="datetime1">
              <a:rPr lang="en-US" smtClean="0"/>
              <a:t>11/1/2023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76D1D7-16F3-409B-B91E-514C168931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EEA6B8-7890-4759-A782-7C301F930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3109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64A8905-8A62-4A63-B56A-2C240732B6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F3FB0-68BA-4414-8419-18DA49F88477}" type="datetime1">
              <a:rPr lang="en-US" smtClean="0"/>
              <a:t>11/1/2023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D6BAF4-7BF6-4446-A019-C7E4DB05E5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81D4EE-F2C4-43B5-A8C4-4DF910354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2962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36644-BA4B-4CA7-ABDD-98FAD09066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402F4A-FF97-4668-9DFB-E20D700BD0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DB0DDB-88ED-49EA-A410-103E539E13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A5C599-B42C-4EBB-BED6-9EE07A2CDB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C0C85-BE13-457A-8953-3703DF9D31E5}" type="datetime1">
              <a:rPr lang="en-US" smtClean="0"/>
              <a:t>11/1/2023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BF8E10-5AEF-4357-8380-230C5CC249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041FD8-830C-4893-9E7F-7AB715D4EB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0376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A3EA48-AEB2-40EA-AAA6-5A4A59404A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B9769BB-7413-45A6-9224-BD3F9067C2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E35230-9B68-4BAE-87D7-B7D9B8026E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852093-001D-4C2B-8E38-240593A28D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1BBEB-9E56-461C-9DB8-2F76A26B19EE}" type="datetime1">
              <a:rPr lang="en-US" smtClean="0"/>
              <a:t>11/1/2023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0A3ABA-A661-471C-A3FB-F85F82CC0A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5052F4-B4C4-4BBB-9FA4-923719611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477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34124BB-8949-4EEA-A91F-62F9A91AC7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D9FBDB-909A-4FB5-BB7B-D9FA032BCE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8C381A-96CA-4A05-B1B2-5ADC3C5B096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C22666-A00C-416E-871F-165B7C761A54}" type="datetime1">
              <a:rPr lang="en-US" smtClean="0"/>
              <a:t>11/1/2023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1295EF-F337-4128-AB24-1E262545F8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A920E7-9A28-41CA-AF07-7B47A56BF2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1FE16C-6F57-447F-9868-CA3471E9A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6046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viantart.com/barrymieny/art/Layered-Database-Source-Documents-348798124" TargetMode="External"/><Relationship Id="rId7" Type="http://schemas.openxmlformats.org/officeDocument/2006/relationships/image" Target="../media/image4.sv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hyperlink" Target="http://www.electronics-lab.com/rigol-mso8000-2ghz-4-channel-digital-oscilloscope-series/" TargetMode="Externa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10.png"/><Relationship Id="rId7" Type="http://schemas.openxmlformats.org/officeDocument/2006/relationships/image" Target="../media/image14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10.png"/><Relationship Id="rId5" Type="http://schemas.openxmlformats.org/officeDocument/2006/relationships/image" Target="../media/image1210.png"/><Relationship Id="rId10" Type="http://schemas.openxmlformats.org/officeDocument/2006/relationships/image" Target="../media/image1711.png"/><Relationship Id="rId4" Type="http://schemas.openxmlformats.org/officeDocument/2006/relationships/image" Target="../media/image1110.png"/><Relationship Id="rId9" Type="http://schemas.openxmlformats.org/officeDocument/2006/relationships/image" Target="../media/image16.pn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0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2" Type="http://schemas.openxmlformats.org/officeDocument/2006/relationships/image" Target="../media/image581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image" Target="../media/image600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5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1.png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1.png"/><Relationship Id="rId2" Type="http://schemas.openxmlformats.org/officeDocument/2006/relationships/image" Target="../media/image7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3.png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hyperlink" Target="https://commons.wikimedia.org/wiki/File:Weightlifting_at_the_2016_Summer_Olympics-85kg-2.jpg" TargetMode="External"/><Relationship Id="rId7" Type="http://schemas.openxmlformats.org/officeDocument/2006/relationships/image" Target="../media/image22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2.png"/><Relationship Id="rId11" Type="http://schemas.openxmlformats.org/officeDocument/2006/relationships/image" Target="../media/image26.png"/><Relationship Id="rId5" Type="http://schemas.openxmlformats.org/officeDocument/2006/relationships/image" Target="../media/image97.png"/><Relationship Id="rId10" Type="http://schemas.openxmlformats.org/officeDocument/2006/relationships/image" Target="../media/image25.png"/><Relationship Id="rId4" Type="http://schemas.openxmlformats.org/officeDocument/2006/relationships/image" Target="../media/image1412.png"/><Relationship Id="rId9" Type="http://schemas.openxmlformats.org/officeDocument/2006/relationships/image" Target="../media/image24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png"/><Relationship Id="rId2" Type="http://schemas.openxmlformats.org/officeDocument/2006/relationships/image" Target="../media/image7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5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hyperlink" Target="https://cobblestone.wordpress.com/2012/02/24/friday-motorway-music-feb-24-from-the-black-box/" TargetMode="External"/><Relationship Id="rId2" Type="http://schemas.openxmlformats.org/officeDocument/2006/relationships/image" Target="../media/image216.jp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1.png"/><Relationship Id="rId3" Type="http://schemas.openxmlformats.org/officeDocument/2006/relationships/image" Target="../media/image215.png"/><Relationship Id="rId2" Type="http://schemas.openxmlformats.org/officeDocument/2006/relationships/image" Target="../media/image7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20.png"/><Relationship Id="rId10" Type="http://schemas.openxmlformats.org/officeDocument/2006/relationships/image" Target="../media/image812.png"/><Relationship Id="rId4" Type="http://schemas.openxmlformats.org/officeDocument/2006/relationships/image" Target="../media/image217.png"/><Relationship Id="rId9" Type="http://schemas.openxmlformats.org/officeDocument/2006/relationships/image" Target="../media/image218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0.png"/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8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2.png"/><Relationship Id="rId4" Type="http://schemas.openxmlformats.org/officeDocument/2006/relationships/image" Target="../media/image221.png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png"/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png"/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png"/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7.png"/><Relationship Id="rId7" Type="http://schemas.openxmlformats.org/officeDocument/2006/relationships/image" Target="../media/image32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1.png"/><Relationship Id="rId9" Type="http://schemas.openxmlformats.org/officeDocument/2006/relationships/image" Target="../media/image34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0.png"/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00.png"/><Relationship Id="rId4" Type="http://schemas.openxmlformats.org/officeDocument/2006/relationships/image" Target="../media/image1091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2" Type="http://schemas.openxmlformats.org/officeDocument/2006/relationships/image" Target="../media/image229.jfif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5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1.svg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0.png"/><Relationship Id="rId2" Type="http://schemas.openxmlformats.org/officeDocument/2006/relationships/hyperlink" Target="https://github.com/TimelyDataflow/differential-dataflow" TargetMode="Externa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22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2.png"/><Relationship Id="rId5" Type="http://schemas.openxmlformats.org/officeDocument/2006/relationships/image" Target="../media/image151.png"/><Relationship Id="rId4" Type="http://schemas.openxmlformats.org/officeDocument/2006/relationships/image" Target="../media/image226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8.png"/><Relationship Id="rId7" Type="http://schemas.openxmlformats.org/officeDocument/2006/relationships/image" Target="../media/image43.png"/><Relationship Id="rId12" Type="http://schemas.openxmlformats.org/officeDocument/2006/relationships/image" Target="../media/image4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11" Type="http://schemas.openxmlformats.org/officeDocument/2006/relationships/image" Target="../media/image47.png"/><Relationship Id="rId5" Type="http://schemas.openxmlformats.org/officeDocument/2006/relationships/image" Target="../media/image30.gif"/><Relationship Id="rId10" Type="http://schemas.openxmlformats.org/officeDocument/2006/relationships/image" Target="../media/image46.png"/><Relationship Id="rId4" Type="http://schemas.openxmlformats.org/officeDocument/2006/relationships/image" Target="../media/image29.jpg"/><Relationship Id="rId9" Type="http://schemas.openxmlformats.org/officeDocument/2006/relationships/image" Target="../media/image4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4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10" Type="http://schemas.openxmlformats.org/officeDocument/2006/relationships/image" Target="../media/image31.jpg"/><Relationship Id="rId4" Type="http://schemas.openxmlformats.org/officeDocument/2006/relationships/image" Target="../media/image51.png"/><Relationship Id="rId9" Type="http://schemas.openxmlformats.org/officeDocument/2006/relationships/image" Target="../media/image5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7" Type="http://schemas.openxmlformats.org/officeDocument/2006/relationships/image" Target="../media/image1712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7.png"/><Relationship Id="rId5" Type="http://schemas.openxmlformats.org/officeDocument/2006/relationships/image" Target="../media/image1311.png"/><Relationship Id="rId4" Type="http://schemas.openxmlformats.org/officeDocument/2006/relationships/image" Target="../media/image1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18.png"/><Relationship Id="rId7" Type="http://schemas.openxmlformats.org/officeDocument/2006/relationships/image" Target="../media/image63.png"/><Relationship Id="rId12" Type="http://schemas.openxmlformats.org/officeDocument/2006/relationships/image" Target="../media/image68.png"/><Relationship Id="rId2" Type="http://schemas.openxmlformats.org/officeDocument/2006/relationships/image" Target="../media/image5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11" Type="http://schemas.openxmlformats.org/officeDocument/2006/relationships/image" Target="../media/image67.png"/><Relationship Id="rId5" Type="http://schemas.openxmlformats.org/officeDocument/2006/relationships/image" Target="../media/image61.png"/><Relationship Id="rId10" Type="http://schemas.openxmlformats.org/officeDocument/2006/relationships/image" Target="../media/image66.png"/><Relationship Id="rId9" Type="http://schemas.openxmlformats.org/officeDocument/2006/relationships/image" Target="../media/image6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7" Type="http://schemas.openxmlformats.org/officeDocument/2006/relationships/image" Target="../media/image141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10.png"/><Relationship Id="rId5" Type="http://schemas.openxmlformats.org/officeDocument/2006/relationships/image" Target="../media/image1210.png"/><Relationship Id="rId10" Type="http://schemas.openxmlformats.org/officeDocument/2006/relationships/image" Target="../media/image1711.png"/><Relationship Id="rId9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13" Type="http://schemas.openxmlformats.org/officeDocument/2006/relationships/image" Target="../media/image96.png"/><Relationship Id="rId3" Type="http://schemas.openxmlformats.org/officeDocument/2006/relationships/image" Target="../media/image39.png"/><Relationship Id="rId7" Type="http://schemas.openxmlformats.org/officeDocument/2006/relationships/image" Target="../media/image90.png"/><Relationship Id="rId12" Type="http://schemas.openxmlformats.org/officeDocument/2006/relationships/image" Target="../media/image95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11" Type="http://schemas.openxmlformats.org/officeDocument/2006/relationships/image" Target="../media/image94.png"/><Relationship Id="rId5" Type="http://schemas.openxmlformats.org/officeDocument/2006/relationships/image" Target="../media/image88.png"/><Relationship Id="rId10" Type="http://schemas.openxmlformats.org/officeDocument/2006/relationships/image" Target="../media/image93.png"/><Relationship Id="rId9" Type="http://schemas.openxmlformats.org/officeDocument/2006/relationships/image" Target="../media/image9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40.png"/><Relationship Id="rId7" Type="http://schemas.openxmlformats.org/officeDocument/2006/relationships/image" Target="../media/image102.png"/><Relationship Id="rId12" Type="http://schemas.openxmlformats.org/officeDocument/2006/relationships/image" Target="../media/image107.png"/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11" Type="http://schemas.openxmlformats.org/officeDocument/2006/relationships/image" Target="../media/image106.png"/><Relationship Id="rId5" Type="http://schemas.openxmlformats.org/officeDocument/2006/relationships/image" Target="../media/image100.png"/><Relationship Id="rId10" Type="http://schemas.openxmlformats.org/officeDocument/2006/relationships/image" Target="../media/image105.png"/><Relationship Id="rId9" Type="http://schemas.openxmlformats.org/officeDocument/2006/relationships/image" Target="../media/image10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97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pngimg.com/png/66821-picture-google-get-docs-frame-ink-frames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image" Target="../media/image115.png"/><Relationship Id="rId7" Type="http://schemas.openxmlformats.org/officeDocument/2006/relationships/image" Target="../media/image119.png"/><Relationship Id="rId2" Type="http://schemas.openxmlformats.org/officeDocument/2006/relationships/image" Target="../media/image3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8.png"/><Relationship Id="rId11" Type="http://schemas.openxmlformats.org/officeDocument/2006/relationships/image" Target="../media/image123.png"/><Relationship Id="rId5" Type="http://schemas.openxmlformats.org/officeDocument/2006/relationships/image" Target="../media/image117.png"/><Relationship Id="rId10" Type="http://schemas.openxmlformats.org/officeDocument/2006/relationships/image" Target="../media/image122.png"/><Relationship Id="rId4" Type="http://schemas.openxmlformats.org/officeDocument/2006/relationships/image" Target="../media/image116.png"/><Relationship Id="rId9" Type="http://schemas.openxmlformats.org/officeDocument/2006/relationships/image" Target="../media/image121.png"/></Relationships>
</file>

<file path=ppt/slides/_rels/slide29.xml.rels><?xml version="1.0" encoding="UTF-8" standalone="yes"?>
<Relationships xmlns="http://schemas.openxmlformats.org/package/2006/relationships"><Relationship Id="rId18" Type="http://schemas.openxmlformats.org/officeDocument/2006/relationships/image" Target="../media/image1390.png"/><Relationship Id="rId3" Type="http://schemas.openxmlformats.org/officeDocument/2006/relationships/image" Target="../media/image114.png"/><Relationship Id="rId21" Type="http://schemas.openxmlformats.org/officeDocument/2006/relationships/image" Target="../media/image142.png"/><Relationship Id="rId7" Type="http://schemas.openxmlformats.org/officeDocument/2006/relationships/image" Target="../media/image129.png"/><Relationship Id="rId17" Type="http://schemas.openxmlformats.org/officeDocument/2006/relationships/image" Target="../media/image139.png"/><Relationship Id="rId2" Type="http://schemas.openxmlformats.org/officeDocument/2006/relationships/image" Target="../media/image341.png"/><Relationship Id="rId16" Type="http://schemas.openxmlformats.org/officeDocument/2006/relationships/image" Target="../media/image138.png"/><Relationship Id="rId20" Type="http://schemas.openxmlformats.org/officeDocument/2006/relationships/image" Target="../media/image1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8.png"/><Relationship Id="rId15" Type="http://schemas.openxmlformats.org/officeDocument/2006/relationships/image" Target="../media/image137.png"/><Relationship Id="rId19" Type="http://schemas.openxmlformats.org/officeDocument/2006/relationships/image" Target="../media/image140.png"/><Relationship Id="rId14" Type="http://schemas.openxmlformats.org/officeDocument/2006/relationships/image" Target="../media/image13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pngimg.com/png/66821-picture-google-get-docs-frame-ink-frames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13" Type="http://schemas.openxmlformats.org/officeDocument/2006/relationships/image" Target="../media/image135.png"/><Relationship Id="rId18" Type="http://schemas.openxmlformats.org/officeDocument/2006/relationships/image" Target="../media/image13900.png"/><Relationship Id="rId3" Type="http://schemas.openxmlformats.org/officeDocument/2006/relationships/image" Target="../media/image1140.png"/><Relationship Id="rId21" Type="http://schemas.openxmlformats.org/officeDocument/2006/relationships/image" Target="../media/image1420.png"/><Relationship Id="rId7" Type="http://schemas.openxmlformats.org/officeDocument/2006/relationships/image" Target="../media/image1290.png"/><Relationship Id="rId12" Type="http://schemas.openxmlformats.org/officeDocument/2006/relationships/image" Target="../media/image134.png"/><Relationship Id="rId17" Type="http://schemas.openxmlformats.org/officeDocument/2006/relationships/image" Target="../media/image1391.png"/><Relationship Id="rId25" Type="http://schemas.openxmlformats.org/officeDocument/2006/relationships/image" Target="../media/image146.png"/><Relationship Id="rId2" Type="http://schemas.openxmlformats.org/officeDocument/2006/relationships/image" Target="../media/image322.png"/><Relationship Id="rId16" Type="http://schemas.openxmlformats.org/officeDocument/2006/relationships/image" Target="../media/image1380.png"/><Relationship Id="rId20" Type="http://schemas.openxmlformats.org/officeDocument/2006/relationships/image" Target="../media/image14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80.png"/><Relationship Id="rId11" Type="http://schemas.openxmlformats.org/officeDocument/2006/relationships/image" Target="../media/image133.png"/><Relationship Id="rId24" Type="http://schemas.openxmlformats.org/officeDocument/2006/relationships/image" Target="../media/image145.png"/><Relationship Id="rId5" Type="http://schemas.openxmlformats.org/officeDocument/2006/relationships/image" Target="../media/image125.png"/><Relationship Id="rId15" Type="http://schemas.openxmlformats.org/officeDocument/2006/relationships/image" Target="../media/image1370.png"/><Relationship Id="rId23" Type="http://schemas.openxmlformats.org/officeDocument/2006/relationships/image" Target="../media/image144.png"/><Relationship Id="rId10" Type="http://schemas.openxmlformats.org/officeDocument/2006/relationships/image" Target="../media/image132.png"/><Relationship Id="rId19" Type="http://schemas.openxmlformats.org/officeDocument/2006/relationships/image" Target="../media/image1400.png"/><Relationship Id="rId4" Type="http://schemas.openxmlformats.org/officeDocument/2006/relationships/image" Target="../media/image126.png"/><Relationship Id="rId9" Type="http://schemas.openxmlformats.org/officeDocument/2006/relationships/image" Target="../media/image131.png"/><Relationship Id="rId14" Type="http://schemas.openxmlformats.org/officeDocument/2006/relationships/image" Target="../media/image1360.png"/><Relationship Id="rId22" Type="http://schemas.openxmlformats.org/officeDocument/2006/relationships/image" Target="../media/image143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0.png"/><Relationship Id="rId13" Type="http://schemas.openxmlformats.org/officeDocument/2006/relationships/image" Target="../media/image1350.png"/><Relationship Id="rId18" Type="http://schemas.openxmlformats.org/officeDocument/2006/relationships/image" Target="../media/image13901.png"/><Relationship Id="rId3" Type="http://schemas.openxmlformats.org/officeDocument/2006/relationships/image" Target="../media/image1141.png"/><Relationship Id="rId21" Type="http://schemas.openxmlformats.org/officeDocument/2006/relationships/image" Target="../media/image1421.png"/><Relationship Id="rId7" Type="http://schemas.openxmlformats.org/officeDocument/2006/relationships/image" Target="../media/image1291.png"/><Relationship Id="rId12" Type="http://schemas.openxmlformats.org/officeDocument/2006/relationships/image" Target="../media/image1340.png"/><Relationship Id="rId17" Type="http://schemas.openxmlformats.org/officeDocument/2006/relationships/image" Target="../media/image1392.png"/><Relationship Id="rId25" Type="http://schemas.openxmlformats.org/officeDocument/2006/relationships/image" Target="../media/image1460.png"/><Relationship Id="rId2" Type="http://schemas.openxmlformats.org/officeDocument/2006/relationships/image" Target="../media/image69.png"/><Relationship Id="rId16" Type="http://schemas.openxmlformats.org/officeDocument/2006/relationships/image" Target="../media/image1381.png"/><Relationship Id="rId20" Type="http://schemas.openxmlformats.org/officeDocument/2006/relationships/image" Target="../media/image14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81.png"/><Relationship Id="rId11" Type="http://schemas.openxmlformats.org/officeDocument/2006/relationships/image" Target="../media/image1330.png"/><Relationship Id="rId24" Type="http://schemas.openxmlformats.org/officeDocument/2006/relationships/image" Target="../media/image1450.png"/><Relationship Id="rId5" Type="http://schemas.openxmlformats.org/officeDocument/2006/relationships/image" Target="../media/image1250.png"/><Relationship Id="rId15" Type="http://schemas.openxmlformats.org/officeDocument/2006/relationships/image" Target="../media/image1371.png"/><Relationship Id="rId23" Type="http://schemas.openxmlformats.org/officeDocument/2006/relationships/image" Target="../media/image1440.png"/><Relationship Id="rId10" Type="http://schemas.openxmlformats.org/officeDocument/2006/relationships/image" Target="../media/image1320.png"/><Relationship Id="rId19" Type="http://schemas.openxmlformats.org/officeDocument/2006/relationships/image" Target="../media/image1401.png"/><Relationship Id="rId4" Type="http://schemas.openxmlformats.org/officeDocument/2006/relationships/image" Target="../media/image1260.png"/><Relationship Id="rId9" Type="http://schemas.openxmlformats.org/officeDocument/2006/relationships/image" Target="../media/image1312.png"/><Relationship Id="rId14" Type="http://schemas.openxmlformats.org/officeDocument/2006/relationships/image" Target="../media/image1361.png"/><Relationship Id="rId22" Type="http://schemas.openxmlformats.org/officeDocument/2006/relationships/image" Target="../media/image143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90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0.png"/><Relationship Id="rId3" Type="http://schemas.openxmlformats.org/officeDocument/2006/relationships/image" Target="../media/image290.png"/><Relationship Id="rId7" Type="http://schemas.openxmlformats.org/officeDocument/2006/relationships/image" Target="../media/image330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0.png"/><Relationship Id="rId11" Type="http://schemas.openxmlformats.org/officeDocument/2006/relationships/image" Target="../media/image332.png"/><Relationship Id="rId5" Type="http://schemas.openxmlformats.org/officeDocument/2006/relationships/image" Target="../media/image310.png"/><Relationship Id="rId10" Type="http://schemas.openxmlformats.org/officeDocument/2006/relationships/image" Target="../media/image360.png"/><Relationship Id="rId4" Type="http://schemas.openxmlformats.org/officeDocument/2006/relationships/image" Target="../media/image300.png"/><Relationship Id="rId9" Type="http://schemas.openxmlformats.org/officeDocument/2006/relationships/image" Target="../media/image35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pngimg.com/png/66821-picture-google-get-docs-frame-ink-frames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5.png"/><Relationship Id="rId13" Type="http://schemas.openxmlformats.org/officeDocument/2006/relationships/image" Target="../media/image156.png"/><Relationship Id="rId18" Type="http://schemas.openxmlformats.org/officeDocument/2006/relationships/image" Target="../media/image161.png"/><Relationship Id="rId3" Type="http://schemas.openxmlformats.org/officeDocument/2006/relationships/image" Target="../media/image81.png"/><Relationship Id="rId21" Type="http://schemas.openxmlformats.org/officeDocument/2006/relationships/image" Target="../media/image195.png"/><Relationship Id="rId7" Type="http://schemas.openxmlformats.org/officeDocument/2006/relationships/image" Target="../media/image154.png"/><Relationship Id="rId12" Type="http://schemas.openxmlformats.org/officeDocument/2006/relationships/image" Target="../media/image186.png"/><Relationship Id="rId17" Type="http://schemas.openxmlformats.org/officeDocument/2006/relationships/image" Target="../media/image160.png"/><Relationship Id="rId25" Type="http://schemas.openxmlformats.org/officeDocument/2006/relationships/image" Target="../media/image83.png"/><Relationship Id="rId2" Type="http://schemas.openxmlformats.org/officeDocument/2006/relationships/image" Target="../media/image72.png"/><Relationship Id="rId16" Type="http://schemas.openxmlformats.org/officeDocument/2006/relationships/image" Target="../media/image159.png"/><Relationship Id="rId20" Type="http://schemas.openxmlformats.org/officeDocument/2006/relationships/image" Target="../media/image1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3.png"/><Relationship Id="rId11" Type="http://schemas.openxmlformats.org/officeDocument/2006/relationships/image" Target="../media/image185.png"/><Relationship Id="rId24" Type="http://schemas.openxmlformats.org/officeDocument/2006/relationships/image" Target="../media/image198.png"/><Relationship Id="rId5" Type="http://schemas.openxmlformats.org/officeDocument/2006/relationships/image" Target="../media/image152.png"/><Relationship Id="rId15" Type="http://schemas.openxmlformats.org/officeDocument/2006/relationships/image" Target="../media/image158.png"/><Relationship Id="rId23" Type="http://schemas.openxmlformats.org/officeDocument/2006/relationships/image" Target="../media/image197.png"/><Relationship Id="rId10" Type="http://schemas.openxmlformats.org/officeDocument/2006/relationships/image" Target="../media/image184.png"/><Relationship Id="rId19" Type="http://schemas.openxmlformats.org/officeDocument/2006/relationships/image" Target="../media/image162.png"/><Relationship Id="rId4" Type="http://schemas.openxmlformats.org/officeDocument/2006/relationships/image" Target="../media/image82.png"/><Relationship Id="rId9" Type="http://schemas.openxmlformats.org/officeDocument/2006/relationships/image" Target="../media/image183.png"/><Relationship Id="rId14" Type="http://schemas.openxmlformats.org/officeDocument/2006/relationships/image" Target="../media/image157.png"/><Relationship Id="rId22" Type="http://schemas.openxmlformats.org/officeDocument/2006/relationships/image" Target="../media/image196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.png"/><Relationship Id="rId3" Type="http://schemas.openxmlformats.org/officeDocument/2006/relationships/image" Target="../media/image58.png"/><Relationship Id="rId7" Type="http://schemas.openxmlformats.org/officeDocument/2006/relationships/image" Target="../media/image170.png"/><Relationship Id="rId2" Type="http://schemas.openxmlformats.org/officeDocument/2006/relationships/image" Target="../media/image3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9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13.png"/><Relationship Id="rId9" Type="http://schemas.openxmlformats.org/officeDocument/2006/relationships/image" Target="../media/image1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0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image" Target="../media/image43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pngimg.com/png/66821-picture-google-get-docs-frame-ink-frames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ude4food.blogspot.com/2014/04/dulcelin-gourmets-dessert-hit-list.html" TargetMode="External"/><Relationship Id="rId4" Type="http://schemas.openxmlformats.org/officeDocument/2006/relationships/image" Target="../media/image72.JP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pngimg.com/png/66821-picture-google-get-docs-frame-ink-frames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pngimg.com/png/66821-picture-google-get-docs-frame-ink-frames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hyperlink" Target="https://github.com/tchajed/database-stream-processing-theory" TargetMode="Externa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crates.io/crates/dbsp" TargetMode="External"/><Relationship Id="rId2" Type="http://schemas.openxmlformats.org/officeDocument/2006/relationships/image" Target="../media/image87.jp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eldera/feldera/tree/main/sql-to-dbsp-compiler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g"/><Relationship Id="rId5" Type="http://schemas.openxmlformats.org/officeDocument/2006/relationships/hyperlink" Target="https://www.deviantart.com/barrymieny/art/Layered-Database-Source-Documents-348798124" TargetMode="External"/><Relationship Id="rId4" Type="http://schemas.openxmlformats.org/officeDocument/2006/relationships/image" Target="../media/image1.jp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sv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1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0.png"/><Relationship Id="rId2" Type="http://schemas.openxmlformats.org/officeDocument/2006/relationships/image" Target="../media/image83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hecaterpillaryears.com/motherhood-help-wanted/" TargetMode="External"/><Relationship Id="rId2" Type="http://schemas.openxmlformats.org/officeDocument/2006/relationships/image" Target="../media/image152.jp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1.png"/><Relationship Id="rId7" Type="http://schemas.openxmlformats.org/officeDocument/2006/relationships/image" Target="../media/image2160.png"/><Relationship Id="rId2" Type="http://schemas.openxmlformats.org/officeDocument/2006/relationships/image" Target="../media/image21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0.png"/><Relationship Id="rId5" Type="http://schemas.openxmlformats.org/officeDocument/2006/relationships/image" Target="../media/image2150.png"/><Relationship Id="rId4" Type="http://schemas.openxmlformats.org/officeDocument/2006/relationships/image" Target="../media/image790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Blank-cd.jpg" TargetMode="External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0.png"/><Relationship Id="rId2" Type="http://schemas.openxmlformats.org/officeDocument/2006/relationships/image" Target="../media/image16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60.png"/><Relationship Id="rId4" Type="http://schemas.openxmlformats.org/officeDocument/2006/relationships/image" Target="../media/image2170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0.png"/><Relationship Id="rId2" Type="http://schemas.openxmlformats.org/officeDocument/2006/relationships/image" Target="../media/image1690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0.png"/><Relationship Id="rId2" Type="http://schemas.openxmlformats.org/officeDocument/2006/relationships/image" Target="../media/image1710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1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0.png"/><Relationship Id="rId5" Type="http://schemas.openxmlformats.org/officeDocument/2006/relationships/image" Target="../media/image1470.png"/><Relationship Id="rId4" Type="http://schemas.openxmlformats.org/officeDocument/2006/relationships/image" Target="../media/image165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1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70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6.png"/><Relationship Id="rId4" Type="http://schemas.openxmlformats.org/officeDocument/2006/relationships/image" Target="../media/image173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8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hyperlink" Target="http://commons.wikimedia.org/wiki/File:The_library_at_trinity_college.jpg" TargetMode="External"/><Relationship Id="rId2" Type="http://schemas.openxmlformats.org/officeDocument/2006/relationships/image" Target="../media/image181.jpe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1.png"/><Relationship Id="rId2" Type="http://schemas.openxmlformats.org/officeDocument/2006/relationships/image" Target="../media/image3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9.jpe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jp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image" Target="../media/image361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3.sv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0.png"/><Relationship Id="rId2" Type="http://schemas.openxmlformats.org/officeDocument/2006/relationships/image" Target="../media/image420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researchoutreach.org/articles/group-support-psychotherapy-depression-treatment-uganda/" TargetMode="Externa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pngimg.com/png/66821-picture-google-get-docs-frame-ink-frames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image" Target="../media/image480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0.png"/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2" Type="http://schemas.openxmlformats.org/officeDocument/2006/relationships/image" Target="../media/image520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pngimg.com/png/66821-picture-google-get-docs-frame-ink-frames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con, funnel chart&#10;&#10;Description automatically generated">
            <a:extLst>
              <a:ext uri="{FF2B5EF4-FFF2-40B4-BE49-F238E27FC236}">
                <a16:creationId xmlns:a16="http://schemas.microsoft.com/office/drawing/2014/main" id="{3D1B5962-7E71-FCC0-7EBF-4E56760AAE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9058522" y="3574112"/>
            <a:ext cx="3040487" cy="304048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D820E4E-D145-46CD-AB9B-3663C5A7F3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2557" y="109959"/>
            <a:ext cx="11786886" cy="2998720"/>
          </a:xfrm>
        </p:spPr>
        <p:txBody>
          <a:bodyPr>
            <a:normAutofit/>
          </a:bodyPr>
          <a:lstStyle/>
          <a:p>
            <a:r>
              <a:rPr lang="en-US" b="1" dirty="0"/>
              <a:t>DBSP:</a:t>
            </a:r>
            <a:br>
              <a:rPr lang="en-US" dirty="0"/>
            </a:br>
            <a:r>
              <a:rPr lang="en-US" sz="4000" dirty="0"/>
              <a:t>A formal model for streaming computation;</a:t>
            </a:r>
            <a:br>
              <a:rPr lang="en-US" sz="4000" dirty="0"/>
            </a:br>
            <a:r>
              <a:rPr lang="en-US" sz="4000" dirty="0"/>
              <a:t>applications to incremental computations and databases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98FC00-57FC-44CF-92E8-56E4B9431A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82815" y="4394759"/>
            <a:ext cx="9144000" cy="2219840"/>
          </a:xfrm>
        </p:spPr>
        <p:txBody>
          <a:bodyPr>
            <a:normAutofit/>
          </a:bodyPr>
          <a:lstStyle/>
          <a:p>
            <a:r>
              <a:rPr lang="en-US" dirty="0"/>
              <a:t>Mihai Budiu –                           .com</a:t>
            </a:r>
          </a:p>
          <a:p>
            <a:r>
              <a:rPr lang="en-US" dirty="0"/>
              <a:t>October 18, 2023</a:t>
            </a:r>
          </a:p>
          <a:p>
            <a:r>
              <a:rPr lang="en-US" dirty="0"/>
              <a:t>Utah Center for Data Science</a:t>
            </a:r>
          </a:p>
          <a:p>
            <a:r>
              <a:rPr lang="en-US" dirty="0"/>
              <a:t>University of Utah</a:t>
            </a:r>
          </a:p>
          <a:p>
            <a:endParaRPr lang="en-US" dirty="0"/>
          </a:p>
        </p:txBody>
      </p:sp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2337B378-5D52-BB13-C5CC-BCDD06871C3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3089"/>
          <a:stretch/>
        </p:blipFill>
        <p:spPr>
          <a:xfrm>
            <a:off x="52627" y="4226999"/>
            <a:ext cx="3954417" cy="23876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A318188B-A18A-BFA4-4327-B0E57C09962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359899" y="4319963"/>
            <a:ext cx="1543050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281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B1867-328A-48EB-8038-9A2E92FC4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Stream operators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02E03C-94B0-EFAE-27C5-50D8C26F2A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0894"/>
            <a:ext cx="10515600" cy="4626069"/>
          </a:xfrm>
        </p:spPr>
        <p:txBody>
          <a:bodyPr/>
          <a:lstStyle/>
          <a:p>
            <a:r>
              <a:rPr lang="en-US" dirty="0"/>
              <a:t>Arrows = streams</a:t>
            </a:r>
          </a:p>
          <a:p>
            <a:r>
              <a:rPr lang="en-US" dirty="0"/>
              <a:t> boxes = operators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We only use </a:t>
            </a:r>
            <a:r>
              <a:rPr lang="en-US" b="1" dirty="0"/>
              <a:t>deterministic</a:t>
            </a:r>
            <a:r>
              <a:rPr lang="en-US" dirty="0"/>
              <a:t> operators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66BF77-85B3-4F44-A59A-2F95C3DE4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10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93A43427-9CB3-46FF-900D-F0FA5F2146AF}"/>
                  </a:ext>
                </a:extLst>
              </p:cNvPr>
              <p:cNvSpPr/>
              <p:nvPr/>
            </p:nvSpPr>
            <p:spPr>
              <a:xfrm>
                <a:off x="5544821" y="2613579"/>
                <a:ext cx="732366" cy="51646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93A43427-9CB3-46FF-900D-F0FA5F2146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4821" y="2613579"/>
                <a:ext cx="732366" cy="51646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8C883F5-6F7E-4A70-B38E-61E60CA999BB}"/>
              </a:ext>
            </a:extLst>
          </p:cNvPr>
          <p:cNvCxnSpPr>
            <a:cxnSpLocks/>
          </p:cNvCxnSpPr>
          <p:nvPr/>
        </p:nvCxnSpPr>
        <p:spPr>
          <a:xfrm>
            <a:off x="5238153" y="2871812"/>
            <a:ext cx="306668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5EE5E94-C2DB-4193-964D-E50FCF409697}"/>
              </a:ext>
            </a:extLst>
          </p:cNvPr>
          <p:cNvCxnSpPr>
            <a:cxnSpLocks/>
          </p:cNvCxnSpPr>
          <p:nvPr/>
        </p:nvCxnSpPr>
        <p:spPr>
          <a:xfrm>
            <a:off x="6277187" y="2866263"/>
            <a:ext cx="317492" cy="1109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464A5FB6-C71B-47CF-89AE-EEABF4ECF426}"/>
                  </a:ext>
                </a:extLst>
              </p:cNvPr>
              <p:cNvSpPr/>
              <p:nvPr/>
            </p:nvSpPr>
            <p:spPr>
              <a:xfrm>
                <a:off x="5584010" y="4001687"/>
                <a:ext cx="732366" cy="51646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464A5FB6-C71B-47CF-89AE-EEABF4ECF4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4010" y="4001687"/>
                <a:ext cx="732366" cy="51646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49142AF-B55A-4C80-A474-90A4CF551EF5}"/>
              </a:ext>
            </a:extLst>
          </p:cNvPr>
          <p:cNvCxnSpPr>
            <a:cxnSpLocks/>
          </p:cNvCxnSpPr>
          <p:nvPr/>
        </p:nvCxnSpPr>
        <p:spPr>
          <a:xfrm>
            <a:off x="5039776" y="3986602"/>
            <a:ext cx="544234" cy="16850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A1CD2BF-483A-4568-9A6E-7C88F6FC9D5D}"/>
              </a:ext>
            </a:extLst>
          </p:cNvPr>
          <p:cNvCxnSpPr>
            <a:cxnSpLocks/>
          </p:cNvCxnSpPr>
          <p:nvPr/>
        </p:nvCxnSpPr>
        <p:spPr>
          <a:xfrm>
            <a:off x="6316376" y="4254371"/>
            <a:ext cx="317492" cy="1109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5B95FC6-15F5-4B78-BCDF-2A5DF0C8058A}"/>
              </a:ext>
            </a:extLst>
          </p:cNvPr>
          <p:cNvCxnSpPr>
            <a:cxnSpLocks/>
          </p:cNvCxnSpPr>
          <p:nvPr/>
        </p:nvCxnSpPr>
        <p:spPr>
          <a:xfrm flipV="1">
            <a:off x="5039776" y="4356111"/>
            <a:ext cx="544234" cy="10225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BBF01F9-670F-484A-A76F-8313DA0F11A7}"/>
              </a:ext>
            </a:extLst>
          </p:cNvPr>
          <p:cNvGrpSpPr/>
          <p:nvPr/>
        </p:nvGrpSpPr>
        <p:grpSpPr>
          <a:xfrm>
            <a:off x="3719184" y="2681597"/>
            <a:ext cx="1574156" cy="369332"/>
            <a:chOff x="3345083" y="365125"/>
            <a:chExt cx="1574156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634435C4-D9C7-4E33-B87B-B8CCD91E5BCF}"/>
                    </a:ext>
                  </a:extLst>
                </p:cNvPr>
                <p:cNvSpPr txBox="1"/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634435C4-D9C7-4E33-B87B-B8CCD91E5BC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F4DBF4C2-D04F-4C13-BC13-6FBB52773370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F4DBF4C2-D04F-4C13-BC13-6FBB527733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C23F489A-6989-42EF-9C33-FFA4BF432DBD}"/>
                    </a:ext>
                  </a:extLst>
                </p:cNvPr>
                <p:cNvSpPr txBox="1"/>
                <p:nvPr/>
              </p:nvSpPr>
              <p:spPr>
                <a:xfrm>
                  <a:off x="4132161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C23F489A-6989-42EF-9C33-FFA4BF432D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32161" y="365125"/>
                  <a:ext cx="393539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822DFC6-98A1-4DC3-B020-EF4AE4370898}"/>
                </a:ext>
              </a:extLst>
            </p:cNvPr>
            <p:cNvSpPr txBox="1"/>
            <p:nvPr/>
          </p:nvSpPr>
          <p:spPr>
            <a:xfrm>
              <a:off x="4525700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13204F3-DA61-41C8-938F-00B365CE6F8B}"/>
              </a:ext>
            </a:extLst>
          </p:cNvPr>
          <p:cNvGrpSpPr/>
          <p:nvPr/>
        </p:nvGrpSpPr>
        <p:grpSpPr>
          <a:xfrm>
            <a:off x="6710433" y="2692696"/>
            <a:ext cx="1574156" cy="369332"/>
            <a:chOff x="3345083" y="365125"/>
            <a:chExt cx="1574156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E2A61E83-E07B-465C-A927-AEDD45BA758E}"/>
                    </a:ext>
                  </a:extLst>
                </p:cNvPr>
                <p:cNvSpPr txBox="1"/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E2A61E83-E07B-465C-A927-AEDD45BA75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300E3199-0948-4ABC-8058-89CC00E26221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300E3199-0948-4ABC-8058-89CC00E2622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2858509E-3309-489C-B7B1-3ADAE0C959DD}"/>
                    </a:ext>
                  </a:extLst>
                </p:cNvPr>
                <p:cNvSpPr txBox="1"/>
                <p:nvPr/>
              </p:nvSpPr>
              <p:spPr>
                <a:xfrm>
                  <a:off x="4132161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2858509E-3309-489C-B7B1-3ADAE0C959D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32161" y="365125"/>
                  <a:ext cx="393539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FF71CA4B-37ED-4FE6-AF39-B062D51BB0A6}"/>
                </a:ext>
              </a:extLst>
            </p:cNvPr>
            <p:cNvSpPr txBox="1"/>
            <p:nvPr/>
          </p:nvSpPr>
          <p:spPr>
            <a:xfrm>
              <a:off x="4525700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C7AD76D0-01B7-4796-BC0C-16A44EA05F13}"/>
              </a:ext>
            </a:extLst>
          </p:cNvPr>
          <p:cNvGrpSpPr/>
          <p:nvPr/>
        </p:nvGrpSpPr>
        <p:grpSpPr>
          <a:xfrm>
            <a:off x="3571031" y="3838601"/>
            <a:ext cx="1574156" cy="369332"/>
            <a:chOff x="3345083" y="365125"/>
            <a:chExt cx="1574156" cy="369332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7E8D0900-4750-4C50-81E4-1774EE7903C7}"/>
                </a:ext>
              </a:extLst>
            </p:cNvPr>
            <p:cNvSpPr txBox="1"/>
            <p:nvPr/>
          </p:nvSpPr>
          <p:spPr>
            <a:xfrm>
              <a:off x="3345083" y="365125"/>
              <a:ext cx="39353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B0259A94-4810-47DF-BDDD-C516D6523F57}"/>
                </a:ext>
              </a:extLst>
            </p:cNvPr>
            <p:cNvSpPr txBox="1"/>
            <p:nvPr/>
          </p:nvSpPr>
          <p:spPr>
            <a:xfrm>
              <a:off x="3738622" y="365125"/>
              <a:ext cx="39353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133E703C-EED0-4DF5-99AC-86FCD1361839}"/>
                </a:ext>
              </a:extLst>
            </p:cNvPr>
            <p:cNvSpPr txBox="1"/>
            <p:nvPr/>
          </p:nvSpPr>
          <p:spPr>
            <a:xfrm>
              <a:off x="4132161" y="365125"/>
              <a:ext cx="39353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B775804B-8C47-4AE7-901E-6E27F406705C}"/>
                </a:ext>
              </a:extLst>
            </p:cNvPr>
            <p:cNvSpPr txBox="1"/>
            <p:nvPr/>
          </p:nvSpPr>
          <p:spPr>
            <a:xfrm>
              <a:off x="4525700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8307F241-54F5-4A47-81BB-73B5B33D8DD8}"/>
              </a:ext>
            </a:extLst>
          </p:cNvPr>
          <p:cNvGrpSpPr/>
          <p:nvPr/>
        </p:nvGrpSpPr>
        <p:grpSpPr>
          <a:xfrm>
            <a:off x="3571031" y="4333488"/>
            <a:ext cx="1574156" cy="369332"/>
            <a:chOff x="3345083" y="365125"/>
            <a:chExt cx="1574156" cy="369332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BB7CE42C-6035-4AA1-B95A-BE2792981144}"/>
                </a:ext>
              </a:extLst>
            </p:cNvPr>
            <p:cNvSpPr txBox="1"/>
            <p:nvPr/>
          </p:nvSpPr>
          <p:spPr>
            <a:xfrm>
              <a:off x="3345083" y="365125"/>
              <a:ext cx="39353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DBD6FC06-4C31-4924-96DD-9E2D37F6C1F2}"/>
                </a:ext>
              </a:extLst>
            </p:cNvPr>
            <p:cNvSpPr txBox="1"/>
            <p:nvPr/>
          </p:nvSpPr>
          <p:spPr>
            <a:xfrm>
              <a:off x="3738622" y="365125"/>
              <a:ext cx="39353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FCA20EC7-6637-4F5B-9BA7-FD00EE2BB9A6}"/>
                </a:ext>
              </a:extLst>
            </p:cNvPr>
            <p:cNvSpPr txBox="1"/>
            <p:nvPr/>
          </p:nvSpPr>
          <p:spPr>
            <a:xfrm>
              <a:off x="4132161" y="365125"/>
              <a:ext cx="39353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66A85234-E7D0-4AF4-BA82-6B85CB5F732F}"/>
                </a:ext>
              </a:extLst>
            </p:cNvPr>
            <p:cNvSpPr txBox="1"/>
            <p:nvPr/>
          </p:nvSpPr>
          <p:spPr>
            <a:xfrm>
              <a:off x="4525700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C43779A1-0F69-4A9F-97B4-1F62D7838FEB}"/>
              </a:ext>
            </a:extLst>
          </p:cNvPr>
          <p:cNvGrpSpPr/>
          <p:nvPr/>
        </p:nvGrpSpPr>
        <p:grpSpPr>
          <a:xfrm>
            <a:off x="6770478" y="4090310"/>
            <a:ext cx="1574156" cy="369332"/>
            <a:chOff x="3345083" y="365125"/>
            <a:chExt cx="1574156" cy="369332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D6691474-251C-4838-A11B-52237A00879B}"/>
                </a:ext>
              </a:extLst>
            </p:cNvPr>
            <p:cNvSpPr txBox="1"/>
            <p:nvPr/>
          </p:nvSpPr>
          <p:spPr>
            <a:xfrm>
              <a:off x="3345083" y="365125"/>
              <a:ext cx="39353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0A84AE6F-0A7E-48E0-B7E6-19C1EBBBB4D0}"/>
                </a:ext>
              </a:extLst>
            </p:cNvPr>
            <p:cNvSpPr txBox="1"/>
            <p:nvPr/>
          </p:nvSpPr>
          <p:spPr>
            <a:xfrm>
              <a:off x="3738622" y="365125"/>
              <a:ext cx="39353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5B643B81-636B-4560-A3A4-1CF4B140F724}"/>
                </a:ext>
              </a:extLst>
            </p:cNvPr>
            <p:cNvSpPr txBox="1"/>
            <p:nvPr/>
          </p:nvSpPr>
          <p:spPr>
            <a:xfrm>
              <a:off x="4132161" y="365125"/>
              <a:ext cx="39353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51ED942-C99D-4945-9547-ABE0A3C9580E}"/>
                </a:ext>
              </a:extLst>
            </p:cNvPr>
            <p:cNvSpPr txBox="1"/>
            <p:nvPr/>
          </p:nvSpPr>
          <p:spPr>
            <a:xfrm>
              <a:off x="4525700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8706867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D7AD2-ED4F-4A0F-A02C-CBB2305763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Recursive computations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E1C10E-548C-4F07-9E97-CEC2C84B7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100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ACDC5B-2A74-41A8-8A05-49632D071370}"/>
              </a:ext>
            </a:extLst>
          </p:cNvPr>
          <p:cNvSpPr txBox="1"/>
          <p:nvPr/>
        </p:nvSpPr>
        <p:spPr>
          <a:xfrm>
            <a:off x="2752165" y="2196733"/>
            <a:ext cx="6096000" cy="95410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800" dirty="0">
                <a:latin typeface="Consolas" panose="020B0609020204030204" pitchFamily="49" charset="0"/>
              </a:rPr>
              <a:t>Reach(x, y) :- </a:t>
            </a:r>
            <a:br>
              <a:rPr lang="en-US" sz="2800" dirty="0">
                <a:latin typeface="Consolas" panose="020B0609020204030204" pitchFamily="49" charset="0"/>
              </a:rPr>
            </a:br>
            <a:r>
              <a:rPr lang="en-US" sz="2800" dirty="0">
                <a:latin typeface="Consolas" panose="020B0609020204030204" pitchFamily="49" charset="0"/>
              </a:rPr>
              <a:t>   Edge(x, z), Reach(z, y).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484579B-6A67-4BC1-80E6-19D95068AEC3}"/>
                  </a:ext>
                </a:extLst>
              </p:cNvPr>
              <p:cNvSpPr txBox="1"/>
              <p:nvPr/>
            </p:nvSpPr>
            <p:spPr>
              <a:xfrm>
                <a:off x="549966" y="3716083"/>
                <a:ext cx="11151704" cy="23294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571500" indent="-571500">
                  <a:buFont typeface="Arial" panose="020B0604020202020204" pitchFamily="34" charset="0"/>
                  <a:buChar char="•"/>
                </a:pPr>
                <a:r>
                  <a:rPr lang="en-US" sz="3600" dirty="0"/>
                  <a:t>The semantics iterates until convergence</a:t>
                </a:r>
              </a:p>
              <a:p>
                <a:pPr marL="571500" indent="-571500">
                  <a:buFont typeface="Arial" panose="020B0604020202020204" pitchFamily="34" charset="0"/>
                  <a:buChar char="•"/>
                </a:pPr>
                <a:r>
                  <a:rPr lang="en-US" sz="3600" dirty="0"/>
                  <a:t>To implement “loops” we introduce two new operators:</a:t>
                </a:r>
              </a:p>
              <a:p>
                <a:pPr marL="1028700" lvl="1" indent="-5715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3600" dirty="0"/>
                  <a:t> (enter)</a:t>
                </a:r>
              </a:p>
              <a:p>
                <a:pPr marL="1028700" lvl="1" indent="-5715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∫</m:t>
                    </m:r>
                  </m:oMath>
                </a14:m>
                <a:r>
                  <a:rPr lang="en-US" sz="3600" dirty="0"/>
                  <a:t>(exit)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484579B-6A67-4BC1-80E6-19D95068AE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966" y="3716083"/>
                <a:ext cx="11151704" cy="2329420"/>
              </a:xfrm>
              <a:prstGeom prst="rect">
                <a:avLst/>
              </a:prstGeom>
              <a:blipFill>
                <a:blip r:embed="rId2"/>
                <a:stretch>
                  <a:fillRect l="-1475" t="-4188" r="-874" b="-91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8407990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B5D27-7DCC-4A23-B282-B63B36F4D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streams from scalars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212BF5A-964C-44DB-89FA-DF478D55893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≝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&amp;0, 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&gt;0</m:t>
                              </m:r>
                            </m:e>
                          </m:eqAr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b="0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b="0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b="0" dirty="0"/>
                  <a:t>Linear!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212BF5A-964C-44DB-89FA-DF478D5589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96E918-7EA7-4D9D-90F3-7FBF03436C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101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7B37599-95A1-41DD-B0A1-52612ED93C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2650" y="3691995"/>
            <a:ext cx="2246653" cy="66410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CA96B9A-EB4F-4BAA-B556-79B897DB0997}"/>
              </a:ext>
            </a:extLst>
          </p:cNvPr>
          <p:cNvSpPr txBox="1"/>
          <p:nvPr/>
        </p:nvSpPr>
        <p:spPr>
          <a:xfrm>
            <a:off x="4673600" y="4720167"/>
            <a:ext cx="9050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scalar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D5EA64A-AB49-48F0-9A75-C1E5AC08E55D}"/>
              </a:ext>
            </a:extLst>
          </p:cNvPr>
          <p:cNvSpPr txBox="1"/>
          <p:nvPr/>
        </p:nvSpPr>
        <p:spPr>
          <a:xfrm>
            <a:off x="5930900" y="4729136"/>
            <a:ext cx="10540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stream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2C88421-A309-402D-BC7A-85DBFB7B282F}"/>
              </a:ext>
            </a:extLst>
          </p:cNvPr>
          <p:cNvCxnSpPr>
            <a:cxnSpLocks/>
            <a:stCxn id="9" idx="0"/>
          </p:cNvCxnSpPr>
          <p:nvPr/>
        </p:nvCxnSpPr>
        <p:spPr>
          <a:xfrm flipH="1" flipV="1">
            <a:off x="5105400" y="4001297"/>
            <a:ext cx="20728" cy="71887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AD54C75-85FF-497A-AE2C-1B7ED486756F}"/>
              </a:ext>
            </a:extLst>
          </p:cNvPr>
          <p:cNvCxnSpPr>
            <a:cxnSpLocks/>
            <a:stCxn id="10" idx="0"/>
          </p:cNvCxnSpPr>
          <p:nvPr/>
        </p:nvCxnSpPr>
        <p:spPr>
          <a:xfrm flipH="1" flipV="1">
            <a:off x="6151885" y="4001294"/>
            <a:ext cx="306018" cy="7278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473FA92-B774-49C4-9CEA-C87D8F0F182E}"/>
              </a:ext>
            </a:extLst>
          </p:cNvPr>
          <p:cNvSpPr txBox="1"/>
          <p:nvPr/>
        </p:nvSpPr>
        <p:spPr>
          <a:xfrm>
            <a:off x="4746811" y="517656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4E4A0BF-7F05-4252-A80F-248C15CF21C1}"/>
              </a:ext>
            </a:extLst>
          </p:cNvPr>
          <p:cNvSpPr txBox="1"/>
          <p:nvPr/>
        </p:nvSpPr>
        <p:spPr>
          <a:xfrm>
            <a:off x="6000065" y="5176567"/>
            <a:ext cx="1723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9, 0, 0, 0, 0, 0, …</a:t>
            </a:r>
          </a:p>
        </p:txBody>
      </p:sp>
    </p:spTree>
    <p:extLst>
      <p:ext uri="{BB962C8B-B14F-4D97-AF65-F5344CB8AC3E}">
        <p14:creationId xmlns:p14="http://schemas.microsoft.com/office/powerpoint/2010/main" val="370481517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9416AD-5F0E-4C7F-A243-C94B37B9AE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scalars from streams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15B9CAF-F6C1-461B-9EEB-37570D36BC3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895850"/>
              </a:xfrm>
            </p:spPr>
            <p:txBody>
              <a:bodyPr/>
              <a:lstStyle/>
              <a:p>
                <a:r>
                  <a:rPr lang="en-US" dirty="0"/>
                  <a:t>Only defined for streams that are zero almost everywhere: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∫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: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∫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≝ 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≥0</m:t>
                          </m:r>
                        </m:sub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b="0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Linear!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15B9CAF-F6C1-461B-9EEB-37570D36BC3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895850"/>
              </a:xfrm>
              <a:blipFill>
                <a:blip r:embed="rId2"/>
                <a:stretch>
                  <a:fillRect l="-1043" t="-19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C521BF-B63E-4066-AFCF-7E38266C4C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102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741EC1-7167-4636-B3EA-2A9D389B6F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6456" y="4126093"/>
            <a:ext cx="2231677" cy="68897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07D2FB4-3F80-41B8-BEA5-2C8246CC8981}"/>
              </a:ext>
            </a:extLst>
          </p:cNvPr>
          <p:cNvSpPr txBox="1"/>
          <p:nvPr/>
        </p:nvSpPr>
        <p:spPr>
          <a:xfrm>
            <a:off x="4886456" y="5263831"/>
            <a:ext cx="10540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stream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B8399D-5BC4-4037-B07B-39F9A8776B3C}"/>
              </a:ext>
            </a:extLst>
          </p:cNvPr>
          <p:cNvSpPr txBox="1"/>
          <p:nvPr/>
        </p:nvSpPr>
        <p:spPr>
          <a:xfrm>
            <a:off x="6143756" y="5272800"/>
            <a:ext cx="9050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scalar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5B581EC-FB76-4767-A8B5-7100ECE53160}"/>
              </a:ext>
            </a:extLst>
          </p:cNvPr>
          <p:cNvCxnSpPr>
            <a:cxnSpLocks/>
            <a:stCxn id="7" idx="0"/>
          </p:cNvCxnSpPr>
          <p:nvPr/>
        </p:nvCxnSpPr>
        <p:spPr>
          <a:xfrm flipH="1" flipV="1">
            <a:off x="5318256" y="4544961"/>
            <a:ext cx="95203" cy="71887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A1399AE-C7CB-4ADD-A7CE-02A694E9F0A5}"/>
              </a:ext>
            </a:extLst>
          </p:cNvPr>
          <p:cNvCxnSpPr>
            <a:cxnSpLocks/>
            <a:stCxn id="8" idx="0"/>
          </p:cNvCxnSpPr>
          <p:nvPr/>
        </p:nvCxnSpPr>
        <p:spPr>
          <a:xfrm flipH="1" flipV="1">
            <a:off x="6364741" y="4544958"/>
            <a:ext cx="231543" cy="7278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7D013E8-28C1-44F9-9B68-D750C50CF438}"/>
              </a:ext>
            </a:extLst>
          </p:cNvPr>
          <p:cNvSpPr txBox="1"/>
          <p:nvPr/>
        </p:nvSpPr>
        <p:spPr>
          <a:xfrm>
            <a:off x="6692172" y="562278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86AB583-F3E3-4F59-A0FB-2E4523C71F81}"/>
              </a:ext>
            </a:extLst>
          </p:cNvPr>
          <p:cNvSpPr txBox="1"/>
          <p:nvPr/>
        </p:nvSpPr>
        <p:spPr>
          <a:xfrm>
            <a:off x="4456481" y="5649453"/>
            <a:ext cx="1723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1, 2, 3, 0, 0, 0, …</a:t>
            </a:r>
          </a:p>
        </p:txBody>
      </p:sp>
    </p:spTree>
    <p:extLst>
      <p:ext uri="{BB962C8B-B14F-4D97-AF65-F5344CB8AC3E}">
        <p14:creationId xmlns:p14="http://schemas.microsoft.com/office/powerpoint/2010/main" val="43032296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96BCBC-3764-4D87-ABE6-02AD153DF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recursion (1)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F5635BA-A4C9-43D7-91CC-9D370E7843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Start with a recursive query </a:t>
                </a:r>
                <a:r>
                  <a:rPr lang="en-US" dirty="0">
                    <a:latin typeface="Consolas" panose="020B0609020204030204" pitchFamily="49" charset="0"/>
                  </a:rPr>
                  <a:t>O = R(I, O)</a:t>
                </a:r>
                <a:br>
                  <a:rPr lang="en-US" dirty="0">
                    <a:latin typeface="Consolas" panose="020B0609020204030204" pitchFamily="49" charset="0"/>
                  </a:rPr>
                </a:br>
                <a:r>
                  <a:rPr lang="en-US" dirty="0"/>
                  <a:t>where </a:t>
                </a:r>
                <a:r>
                  <a:rPr lang="en-US" dirty="0">
                    <a:latin typeface="Consolas" panose="020B0609020204030204" pitchFamily="49" charset="0"/>
                  </a:rPr>
                  <a:t>I</a:t>
                </a:r>
                <a:r>
                  <a:rPr lang="en-US" dirty="0"/>
                  <a:t> and </a:t>
                </a:r>
                <a:r>
                  <a:rPr lang="en-US" dirty="0">
                    <a:latin typeface="Consolas" panose="020B0609020204030204" pitchFamily="49" charset="0"/>
                  </a:rPr>
                  <a:t>O</a:t>
                </a:r>
                <a:r>
                  <a:rPr lang="en-US" dirty="0"/>
                  <a:t> are relations, and </a:t>
                </a:r>
                <a:r>
                  <a:rPr lang="en-US" dirty="0">
                    <a:latin typeface="Consolas" panose="020B0609020204030204" pitchFamily="49" charset="0"/>
                  </a:rPr>
                  <a:t>R</a:t>
                </a:r>
                <a:r>
                  <a:rPr lang="en-US" dirty="0"/>
                  <a:t> is a query (on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</m:oMath>
                </a14:m>
                <a:r>
                  <a:rPr lang="en-US" dirty="0"/>
                  <a:t>-sets)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Implement </a:t>
                </a:r>
                <a:r>
                  <a:rPr lang="en-US" dirty="0">
                    <a:latin typeface="Consolas" panose="020B0609020204030204" pitchFamily="49" charset="0"/>
                  </a:rPr>
                  <a:t>R</a:t>
                </a:r>
                <a:r>
                  <a:rPr lang="en-US" dirty="0"/>
                  <a:t> as a (non-recursive) circuit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Lift to compute on streams:</a:t>
                </a:r>
              </a:p>
              <a:p>
                <a:pPr marL="514350" indent="-514350">
                  <a:buFont typeface="+mj-lt"/>
                  <a:buAutoNum type="arabicPeriod"/>
                </a:pPr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endParaRPr lang="en-US" dirty="0"/>
              </a:p>
              <a:p>
                <a:pPr marL="0" indent="0">
                  <a:buNone/>
                </a:pPr>
                <a:endParaRPr lang="en-US" dirty="0">
                  <a:latin typeface="Consolas" panose="020B0609020204030204" pitchFamily="49" charset="0"/>
                </a:endParaRPr>
              </a:p>
              <a:p>
                <a:pPr marL="0" indent="0">
                  <a:buNone/>
                </a:pPr>
                <a:endParaRPr lang="en-US" dirty="0">
                  <a:latin typeface="Consolas" panose="020B0609020204030204" pitchFamily="49" charset="0"/>
                </a:endParaRPr>
              </a:p>
              <a:p>
                <a:pPr marL="0" indent="0">
                  <a:buNone/>
                </a:pPr>
                <a:endParaRPr lang="en-US" dirty="0"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F5635BA-A4C9-43D7-91CC-9D370E7843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2"/>
                <a:stretch>
                  <a:fillRect l="-1217" t="-22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58DE0D-AF48-450B-B480-C6AFEDCB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103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304FEB3-B231-4659-B54B-E913F3F140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6596" y="3163475"/>
            <a:ext cx="2059332" cy="8500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0FEA6FB-DB4A-3D50-0712-D7C1518E5E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6596" y="4775992"/>
            <a:ext cx="2059332" cy="907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412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AEB6C-2830-3F75-BEEF-4DD1FCEFA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recursion (2)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DF8D86-D4FE-1B3E-6778-75A0645F18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(3) Connect recursive output to input using a delay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(4) Bracket as follows: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D812CF-6DDC-A24A-8155-382BA9E01B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104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101EFC-1B71-7B4B-407C-2420B6612C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378" r="34728"/>
          <a:stretch/>
        </p:blipFill>
        <p:spPr>
          <a:xfrm>
            <a:off x="5343525" y="2493999"/>
            <a:ext cx="1609725" cy="11479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5D94B62-5112-ECA9-6F85-2F07AB567C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2435" y="4644855"/>
            <a:ext cx="5047130" cy="1147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510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F3DA1-FDE3-A36E-599B-05A609716F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F38273-95A0-EE9C-0857-EA5FACC71B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105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C401FB-F6B7-B7BD-0E64-3583C27D22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3444" y="2964993"/>
            <a:ext cx="5047130" cy="114790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7E9FAB6-F1AE-4C96-CBC9-CADEBBE5F67A}"/>
              </a:ext>
            </a:extLst>
          </p:cNvPr>
          <p:cNvSpPr txBox="1"/>
          <p:nvPr/>
        </p:nvSpPr>
        <p:spPr>
          <a:xfrm>
            <a:off x="4647628" y="1729153"/>
            <a:ext cx="37886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Scalars (not streams!)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7C988AB-27F9-BFCC-5ED5-FDBFB120C794}"/>
              </a:ext>
            </a:extLst>
          </p:cNvPr>
          <p:cNvCxnSpPr>
            <a:stCxn id="6" idx="2"/>
          </p:cNvCxnSpPr>
          <p:nvPr/>
        </p:nvCxnSpPr>
        <p:spPr>
          <a:xfrm flipH="1">
            <a:off x="4427621" y="2313928"/>
            <a:ext cx="2114340" cy="74553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0C8D75F-CA6B-ACE5-DC4A-362F9B17565C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6541961" y="2313928"/>
            <a:ext cx="2553913" cy="74553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9CA7161-F171-CE0F-228E-204945E0A533}"/>
              </a:ext>
            </a:extLst>
          </p:cNvPr>
          <p:cNvSpPr txBox="1"/>
          <p:nvPr/>
        </p:nvSpPr>
        <p:spPr>
          <a:xfrm>
            <a:off x="5871411" y="5094814"/>
            <a:ext cx="15386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Streams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806F67B-5463-05C3-7A4D-7FDE6300AA50}"/>
              </a:ext>
            </a:extLst>
          </p:cNvPr>
          <p:cNvCxnSpPr>
            <a:cxnSpLocks/>
            <a:stCxn id="12" idx="0"/>
          </p:cNvCxnSpPr>
          <p:nvPr/>
        </p:nvCxnSpPr>
        <p:spPr>
          <a:xfrm flipH="1" flipV="1">
            <a:off x="5431398" y="3293215"/>
            <a:ext cx="1209326" cy="180159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12368D8-6FE7-3CE2-D6FC-D4C2EA0EEB13}"/>
              </a:ext>
            </a:extLst>
          </p:cNvPr>
          <p:cNvCxnSpPr>
            <a:cxnSpLocks/>
            <a:stCxn id="12" idx="0"/>
          </p:cNvCxnSpPr>
          <p:nvPr/>
        </p:nvCxnSpPr>
        <p:spPr>
          <a:xfrm flipH="1" flipV="1">
            <a:off x="6096000" y="3293215"/>
            <a:ext cx="544724" cy="180159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BB69FE4-50C9-6A34-7CE7-733FBE774CBC}"/>
              </a:ext>
            </a:extLst>
          </p:cNvPr>
          <p:cNvCxnSpPr>
            <a:cxnSpLocks/>
            <a:stCxn id="12" idx="0"/>
          </p:cNvCxnSpPr>
          <p:nvPr/>
        </p:nvCxnSpPr>
        <p:spPr>
          <a:xfrm flipV="1">
            <a:off x="6640724" y="3293215"/>
            <a:ext cx="433844" cy="180159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C4403F1-D6F6-681B-B700-27B24633F2BE}"/>
              </a:ext>
            </a:extLst>
          </p:cNvPr>
          <p:cNvCxnSpPr>
            <a:cxnSpLocks/>
            <a:stCxn id="12" idx="0"/>
          </p:cNvCxnSpPr>
          <p:nvPr/>
        </p:nvCxnSpPr>
        <p:spPr>
          <a:xfrm flipV="1">
            <a:off x="6640724" y="3293215"/>
            <a:ext cx="1444497" cy="180159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3639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C4A7A3-7F12-FDAF-2486-C7356D94C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106E87-7E9B-E29C-670D-F8A97F0AF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106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64CFAF-745E-83C9-85A9-D8F4F6593A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3444" y="2964993"/>
            <a:ext cx="5047130" cy="114790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78B2907-BFBE-C502-3649-57D3FEEE1E38}"/>
              </a:ext>
            </a:extLst>
          </p:cNvPr>
          <p:cNvSpPr txBox="1"/>
          <p:nvPr/>
        </p:nvSpPr>
        <p:spPr>
          <a:xfrm>
            <a:off x="4214490" y="2536945"/>
            <a:ext cx="3690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/>
              <a:t>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2DFE78-621C-A508-5BD0-7DB7C040A4F5}"/>
              </a:ext>
            </a:extLst>
          </p:cNvPr>
          <p:cNvSpPr txBox="1"/>
          <p:nvPr/>
        </p:nvSpPr>
        <p:spPr>
          <a:xfrm>
            <a:off x="4798881" y="1642814"/>
            <a:ext cx="15247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/>
              <a:t>a,0,0,0,…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AB087F7-A8F6-9BF4-FC65-DBD9A3BCEB4C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5462280" y="2166034"/>
            <a:ext cx="98989" cy="107218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F87F58F-7CD0-1F1E-2E4F-037BCA54E923}"/>
              </a:ext>
            </a:extLst>
          </p:cNvPr>
          <p:cNvSpPr txBox="1"/>
          <p:nvPr/>
        </p:nvSpPr>
        <p:spPr>
          <a:xfrm>
            <a:off x="5747389" y="2118736"/>
            <a:ext cx="15295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 err="1"/>
              <a:t>a,a,a,a</a:t>
            </a:r>
            <a:r>
              <a:rPr lang="en-US" sz="2800" i="1" dirty="0"/>
              <a:t>,…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2AAE29D-D86A-EFA8-CE92-CE9EB832231C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6008914" y="2641956"/>
            <a:ext cx="503268" cy="59625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5315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402AA4B-871C-41B6-9AB3-2CC65A0E049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426262" y="365125"/>
                <a:ext cx="11339476" cy="1325563"/>
              </a:xfrm>
            </p:spPr>
            <p:txBody>
              <a:bodyPr/>
              <a:lstStyle/>
              <a:p>
                <a:r>
                  <a:rPr lang="en-US" dirty="0"/>
                  <a:t>Theorem: this circuit computes fixed-point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402AA4B-871C-41B6-9AB3-2CC65A0E04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426262" y="365125"/>
                <a:ext cx="11339476" cy="1325563"/>
              </a:xfrm>
              <a:blipFill>
                <a:blip r:embed="rId2"/>
                <a:stretch>
                  <a:fillRect l="-22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27484C62-A2E8-C564-5E72-1D3D0A59EE7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3016251"/>
                <a:ext cx="10515600" cy="3705224"/>
              </a:xfrm>
            </p:spPr>
            <p:txBody>
              <a:bodyPr>
                <a:normAutofit/>
              </a:bodyPr>
              <a:lstStyle/>
              <a:p>
                <a:r>
                  <a:rPr lang="en-US" dirty="0">
                    <a:latin typeface="Cambria Math" panose="02040503050406030204" pitchFamily="18" charset="0"/>
                  </a:rPr>
                  <a:t>Denote by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latin typeface="Cambria Math" panose="02040503050406030204" pitchFamily="18" charset="0"/>
                  </a:rPr>
                  <a:t>, where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>
                    <a:latin typeface="Cambria Math" panose="02040503050406030204" pitchFamily="18" charset="0"/>
                  </a:rPr>
                  <a:t> is the value of input </a:t>
                </a:r>
                <a:r>
                  <a:rPr lang="en-US" dirty="0">
                    <a:latin typeface="Consolas" panose="020B0609020204030204" pitchFamily="49" charset="0"/>
                  </a:rPr>
                  <a:t>I</a:t>
                </a:r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𝑜</m:t>
                    </m:r>
                    <m:d>
                      <m:dPr>
                        <m:begChr m:val="["/>
                        <m:endChr m:val="]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, 0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(0)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𝑜</m:t>
                    </m:r>
                    <m:d>
                      <m:dPr>
                        <m:begChr m:val="["/>
                        <m:endChr m:val="]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, 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𝑜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𝑜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e>
                    </m:d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𝑆</m:t>
                        </m:r>
                        <m:d>
                          <m:d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𝑜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endParaRPr lang="en-US" b="0" dirty="0"/>
              </a:p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𝑜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] =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𝑜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+1]</m:t>
                    </m:r>
                  </m:oMath>
                </a14:m>
                <a:r>
                  <a:rPr lang="en-US" dirty="0"/>
                  <a:t>, then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≥0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𝑜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𝑜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  <a:p>
                <a:r>
                  <a:rPr lang="en-US" dirty="0"/>
                  <a:t>Starting from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all outputs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 are 0</a:t>
                </a:r>
              </a:p>
              <a:p>
                <a:r>
                  <a:rPr lang="en-US" dirty="0"/>
                  <a:t>(But computation may never converge)</a:t>
                </a:r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27484C62-A2E8-C564-5E72-1D3D0A59EE7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3016251"/>
                <a:ext cx="10515600" cy="3705224"/>
              </a:xfrm>
              <a:blipFill>
                <a:blip r:embed="rId3"/>
                <a:stretch>
                  <a:fillRect l="-1043" t="-3289" b="-18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1DECA5-9FA0-6349-55AD-7461447362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107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BD1466-9A98-FF6F-5652-248AE665D7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5923" y="1690688"/>
            <a:ext cx="5047130" cy="1147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434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1EC556-9299-01EA-E97B-5190DC2B1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kinds of streams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DB337B-C755-852D-6FA8-AA2CC99050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Streams were used previously to model time-evolution of a system</a:t>
            </a:r>
          </a:p>
          <a:p>
            <a:r>
              <a:rPr lang="en-US" dirty="0"/>
              <a:t>Now we use streams to model the execution of a loop</a:t>
            </a:r>
          </a:p>
          <a:p>
            <a:pPr lvl="1"/>
            <a:r>
              <a:rPr lang="en-US" dirty="0"/>
              <a:t>The stream values are consecutive values of the variables in the loop body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40DC04-E34C-40CD-2B30-7987314174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108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BECF0F-ED2C-B8EE-B866-B02853B2B9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2435" y="4304492"/>
            <a:ext cx="5047130" cy="1147904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F9E11CE-5B84-F4E9-1B21-5B9AB3C8FCBE}"/>
              </a:ext>
            </a:extLst>
          </p:cNvPr>
          <p:cNvCxnSpPr>
            <a:cxnSpLocks/>
          </p:cNvCxnSpPr>
          <p:nvPr/>
        </p:nvCxnSpPr>
        <p:spPr>
          <a:xfrm>
            <a:off x="5343525" y="3105150"/>
            <a:ext cx="1047750" cy="127635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0394963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A806049-3386-4A92-B9A2-4CF211726D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717" y="3497723"/>
            <a:ext cx="10006292" cy="202404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5838195-5482-4BB4-88FA-2198D2651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Transitive closure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4D3922-4666-4BB5-94C8-C6F8B84B06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reach(x, y) :- edge(x, y).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reach(x, y) :- edge(x, z), reach(z, y).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46CEC3-ED7E-4228-8B47-AAB1D4A77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109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6E8B181-F36D-4C7F-88AD-28F37ACB1B5B}"/>
              </a:ext>
            </a:extLst>
          </p:cNvPr>
          <p:cNvSpPr txBox="1"/>
          <p:nvPr/>
        </p:nvSpPr>
        <p:spPr>
          <a:xfrm>
            <a:off x="10520579" y="3998269"/>
            <a:ext cx="1151467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reach</a:t>
            </a:r>
            <a:endParaRPr lang="en-US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E1B271C-32DB-4E3A-B31B-F1D205183E6A}"/>
              </a:ext>
            </a:extLst>
          </p:cNvPr>
          <p:cNvSpPr txBox="1"/>
          <p:nvPr/>
        </p:nvSpPr>
        <p:spPr>
          <a:xfrm>
            <a:off x="496109" y="3998269"/>
            <a:ext cx="927038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edge</a:t>
            </a:r>
            <a:endParaRPr lang="en-US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4E502AE-0390-4AA5-8083-31C913E81DA3}"/>
              </a:ext>
            </a:extLst>
          </p:cNvPr>
          <p:cNvSpPr txBox="1"/>
          <p:nvPr/>
        </p:nvSpPr>
        <p:spPr>
          <a:xfrm>
            <a:off x="3137647" y="4275268"/>
            <a:ext cx="6444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edge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68D40B3-F83A-447A-AA5C-F8D10D291913}"/>
              </a:ext>
            </a:extLst>
          </p:cNvPr>
          <p:cNvSpPr txBox="1"/>
          <p:nvPr/>
        </p:nvSpPr>
        <p:spPr>
          <a:xfrm>
            <a:off x="5934878" y="5041662"/>
            <a:ext cx="1769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join(edge, reach)</a:t>
            </a:r>
          </a:p>
        </p:txBody>
      </p:sp>
    </p:spTree>
    <p:extLst>
      <p:ext uri="{BB962C8B-B14F-4D97-AF65-F5344CB8AC3E}">
        <p14:creationId xmlns:p14="http://schemas.microsoft.com/office/powerpoint/2010/main" val="18412367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5B4042-7CD9-4DA6-9C80-F37EEAA11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Lifting</a:t>
            </a:r>
          </a:p>
        </p:txBody>
      </p:sp>
      <p:pic>
        <p:nvPicPr>
          <p:cNvPr id="6" name="Content Placeholder 5" descr="A picture containing sport, barbell&#10;&#10;Description automatically generated">
            <a:extLst>
              <a:ext uri="{FF2B5EF4-FFF2-40B4-BE49-F238E27FC236}">
                <a16:creationId xmlns:a16="http://schemas.microsoft.com/office/drawing/2014/main" id="{6DC7E63B-8911-4657-B89E-C2D57BFD26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624593" y="204499"/>
            <a:ext cx="4469740" cy="2972377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710C77-3845-4544-BB39-E50631058B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11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89B38587-C679-417A-B4D6-26D3F05E54D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02733" y="2828260"/>
                <a:ext cx="10515600" cy="359846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dirty="0"/>
                  <a:t>Convert a function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 </a:t>
                </a:r>
                <a:br>
                  <a:rPr lang="en-US" dirty="0"/>
                </a:br>
                <a:r>
                  <a:rPr lang="en-US" dirty="0"/>
                  <a:t>into a stream operator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b="0" dirty="0"/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89B38587-C679-417A-B4D6-26D3F05E54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733" y="2828260"/>
                <a:ext cx="10515600" cy="3598469"/>
              </a:xfrm>
              <a:prstGeom prst="rect">
                <a:avLst/>
              </a:prstGeom>
              <a:blipFill>
                <a:blip r:embed="rId4"/>
                <a:stretch>
                  <a:fillRect l="-1159" t="-28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30CF4EC9-1F45-4AB5-A7F2-8800F0E73AE1}"/>
                  </a:ext>
                </a:extLst>
              </p:cNvPr>
              <p:cNvSpPr/>
              <p:nvPr/>
            </p:nvSpPr>
            <p:spPr>
              <a:xfrm>
                <a:off x="4995602" y="4615323"/>
                <a:ext cx="732366" cy="51646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↑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30CF4EC9-1F45-4AB5-A7F2-8800F0E73A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5602" y="4615323"/>
                <a:ext cx="732366" cy="51646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3F60865-444E-49E6-BFD2-14FFCD3495B0}"/>
              </a:ext>
            </a:extLst>
          </p:cNvPr>
          <p:cNvCxnSpPr>
            <a:cxnSpLocks/>
          </p:cNvCxnSpPr>
          <p:nvPr/>
        </p:nvCxnSpPr>
        <p:spPr>
          <a:xfrm>
            <a:off x="4688934" y="4873556"/>
            <a:ext cx="306668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1C25E06-D852-49A7-B2CE-602813C14299}"/>
              </a:ext>
            </a:extLst>
          </p:cNvPr>
          <p:cNvCxnSpPr>
            <a:cxnSpLocks/>
          </p:cNvCxnSpPr>
          <p:nvPr/>
        </p:nvCxnSpPr>
        <p:spPr>
          <a:xfrm>
            <a:off x="5727968" y="4868007"/>
            <a:ext cx="317492" cy="1109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371CF15-01BE-448F-B87F-AEF348C270C0}"/>
              </a:ext>
            </a:extLst>
          </p:cNvPr>
          <p:cNvGrpSpPr/>
          <p:nvPr/>
        </p:nvGrpSpPr>
        <p:grpSpPr>
          <a:xfrm>
            <a:off x="3134944" y="4691788"/>
            <a:ext cx="1574156" cy="369332"/>
            <a:chOff x="2951544" y="365125"/>
            <a:chExt cx="1574156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4210FC1D-56D6-4A23-AC8D-46405904AD70}"/>
                    </a:ext>
                  </a:extLst>
                </p:cNvPr>
                <p:cNvSpPr txBox="1"/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4210FC1D-56D6-4A23-AC8D-46405904AD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A119D227-9596-45D9-A9F1-645A57224975}"/>
                    </a:ext>
                  </a:extLst>
                </p:cNvPr>
                <p:cNvSpPr txBox="1"/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A119D227-9596-45D9-A9F1-645A5722497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D1AB7CBB-EE39-47E8-BD73-D7FD1EAB7E74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D1AB7CBB-EE39-47E8-BD73-D7FD1EAB7E7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C1734C5-42AD-42C9-B439-D888C4CA8159}"/>
                </a:ext>
              </a:extLst>
            </p:cNvPr>
            <p:cNvSpPr txBox="1"/>
            <p:nvPr/>
          </p:nvSpPr>
          <p:spPr>
            <a:xfrm>
              <a:off x="4132161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B0F1514-CAFB-4FD4-B3E9-24B83FDA96BF}"/>
              </a:ext>
            </a:extLst>
          </p:cNvPr>
          <p:cNvGrpSpPr/>
          <p:nvPr/>
        </p:nvGrpSpPr>
        <p:grpSpPr>
          <a:xfrm>
            <a:off x="6156500" y="4691788"/>
            <a:ext cx="2077001" cy="369332"/>
            <a:chOff x="2558005" y="362473"/>
            <a:chExt cx="2077001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2BDDAD85-B1C2-414F-8026-E6ABE90E0C71}"/>
                    </a:ext>
                  </a:extLst>
                </p:cNvPr>
                <p:cNvSpPr txBox="1"/>
                <p:nvPr/>
              </p:nvSpPr>
              <p:spPr>
                <a:xfrm>
                  <a:off x="2558005" y="362473"/>
                  <a:ext cx="581915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2BDDAD85-B1C2-414F-8026-E6ABE90E0C7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8005" y="362473"/>
                  <a:ext cx="581915" cy="369332"/>
                </a:xfrm>
                <a:prstGeom prst="rect">
                  <a:avLst/>
                </a:prstGeom>
                <a:blipFill>
                  <a:blip r:embed="rId9"/>
                  <a:stretch>
                    <a:fillRect l="-2062" r="-12371" b="-11111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E74DCC9A-5C27-4E1B-BDD6-A3D54CDA2629}"/>
                    </a:ext>
                  </a:extLst>
                </p:cNvPr>
                <p:cNvSpPr txBox="1"/>
                <p:nvPr/>
              </p:nvSpPr>
              <p:spPr>
                <a:xfrm>
                  <a:off x="3135177" y="362473"/>
                  <a:ext cx="581915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E74DCC9A-5C27-4E1B-BDD6-A3D54CDA262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35177" y="362473"/>
                  <a:ext cx="581915" cy="369332"/>
                </a:xfrm>
                <a:prstGeom prst="rect">
                  <a:avLst/>
                </a:prstGeom>
                <a:blipFill>
                  <a:blip r:embed="rId10"/>
                  <a:stretch>
                    <a:fillRect l="-2062" r="-11340" b="-11111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F05C3D02-52AE-432D-8118-23DDBCB790C2}"/>
                    </a:ext>
                  </a:extLst>
                </p:cNvPr>
                <p:cNvSpPr txBox="1"/>
                <p:nvPr/>
              </p:nvSpPr>
              <p:spPr>
                <a:xfrm>
                  <a:off x="3714470" y="362473"/>
                  <a:ext cx="579793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F05C3D02-52AE-432D-8118-23DDBCB790C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14470" y="362473"/>
                  <a:ext cx="579793" cy="369332"/>
                </a:xfrm>
                <a:prstGeom prst="rect">
                  <a:avLst/>
                </a:prstGeom>
                <a:blipFill>
                  <a:blip r:embed="rId11"/>
                  <a:stretch>
                    <a:fillRect l="-2062" r="-9278" b="-11111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2AD9A98-059C-461E-BC99-F6F7D98496D5}"/>
                </a:ext>
              </a:extLst>
            </p:cNvPr>
            <p:cNvSpPr txBox="1"/>
            <p:nvPr/>
          </p:nvSpPr>
          <p:spPr>
            <a:xfrm>
              <a:off x="4291642" y="362473"/>
              <a:ext cx="343364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6788648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E64D4-4004-4B5B-BDA7-2A65150D1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Semi-naïve evaluation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DB7CA4-7B1B-469B-AD0B-39055CADB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110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CE7DB40-1593-4214-B73D-1929F7F77B2D}"/>
                  </a:ext>
                </a:extLst>
              </p:cNvPr>
              <p:cNvSpPr txBox="1"/>
              <p:nvPr/>
            </p:nvSpPr>
            <p:spPr>
              <a:xfrm>
                <a:off x="5659194" y="3070058"/>
                <a:ext cx="1302913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⇔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CE7DB40-1593-4214-B73D-1929F7F77B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9194" y="3070058"/>
                <a:ext cx="1302913" cy="49244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29040013-12CB-43FF-8138-85F30471072F}"/>
              </a:ext>
            </a:extLst>
          </p:cNvPr>
          <p:cNvSpPr txBox="1"/>
          <p:nvPr/>
        </p:nvSpPr>
        <p:spPr>
          <a:xfrm>
            <a:off x="1643009" y="5673953"/>
            <a:ext cx="85666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Cycle rule =&gt; correctness of semi-naïve Datalog evaluation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2B1ABC9-7609-877E-8C15-F1F0280847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1688" y="1675536"/>
            <a:ext cx="5047130" cy="114790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BD7E54D-7B01-4A90-B2DA-46AE56BF5BAA}"/>
              </a:ext>
            </a:extLst>
          </p:cNvPr>
          <p:cNvSpPr/>
          <p:nvPr/>
        </p:nvSpPr>
        <p:spPr>
          <a:xfrm>
            <a:off x="4706471" y="1362635"/>
            <a:ext cx="2626658" cy="15436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729C50B-56E1-CB5F-22A7-2AC7EA2DA0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0352" y="3927738"/>
            <a:ext cx="4411957" cy="1380978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2442F7DA-D8C9-E936-1154-D276782F8BD7}"/>
              </a:ext>
            </a:extLst>
          </p:cNvPr>
          <p:cNvSpPr/>
          <p:nvPr/>
        </p:nvSpPr>
        <p:spPr>
          <a:xfrm>
            <a:off x="5264507" y="3769352"/>
            <a:ext cx="1445676" cy="15436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12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3" grpId="0" animBg="1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D84463-FB28-372C-8A1B-C86594B160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Streaming, incremental, recursive queries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34591C-89CE-2359-9EF8-28FF28F143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2024" y="1825625"/>
            <a:ext cx="11178988" cy="4351338"/>
          </a:xfrm>
        </p:spPr>
        <p:txBody>
          <a:bodyPr/>
          <a:lstStyle/>
          <a:p>
            <a:r>
              <a:rPr lang="en-US" dirty="0"/>
              <a:t>So far we have implemented a recursive </a:t>
            </a:r>
            <a:r>
              <a:rPr lang="en-US" b="1" dirty="0"/>
              <a:t>non-streaming</a:t>
            </a:r>
            <a:r>
              <a:rPr lang="en-US" dirty="0"/>
              <a:t> query</a:t>
            </a:r>
          </a:p>
          <a:p>
            <a:r>
              <a:rPr lang="en-US" dirty="0"/>
              <a:t>To make it incremental we apply the same recipe as before…</a:t>
            </a:r>
          </a:p>
          <a:p>
            <a:r>
              <a:rPr lang="en-US" dirty="0"/>
              <a:t>… treating the non-streaming query as a black-box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A524B6-2378-8976-F7AD-FF88C28A0E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111</a:t>
            </a:fld>
            <a:endParaRPr lang="en-US"/>
          </a:p>
        </p:txBody>
      </p:sp>
      <p:pic>
        <p:nvPicPr>
          <p:cNvPr id="11" name="Picture 10" descr="A picture containing text&#10;&#10;Description automatically generated">
            <a:extLst>
              <a:ext uri="{FF2B5EF4-FFF2-40B4-BE49-F238E27FC236}">
                <a16:creationId xmlns:a16="http://schemas.microsoft.com/office/drawing/2014/main" id="{4C20C098-349D-7F03-BCB1-6ED11ED337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452828" y="3299107"/>
            <a:ext cx="4915430" cy="3422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59453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5B71EE-2918-46DA-86F1-6663236D36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87363"/>
            <a:ext cx="10515600" cy="1325563"/>
          </a:xfrm>
        </p:spPr>
        <p:txBody>
          <a:bodyPr/>
          <a:lstStyle/>
          <a:p>
            <a:r>
              <a:rPr lang="en-US" dirty="0"/>
              <a:t>Lifting and loops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16C309-AF9C-413C-9AA3-2EEC85F0361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96983" y="1138518"/>
                <a:ext cx="11624031" cy="5020603"/>
              </a:xfrm>
            </p:spPr>
            <p:txBody>
              <a:bodyPr/>
              <a:lstStyle/>
              <a:p>
                <a:endParaRPr lang="en-US" dirty="0"/>
              </a:p>
              <a:p>
                <a:r>
                  <a:rPr lang="en-US" dirty="0"/>
                  <a:t>A circuit like                                                      implements a query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dirty="0"/>
                  <a:t> </a:t>
                </a:r>
                <a:br>
                  <a:rPr lang="en-US" dirty="0"/>
                </a:br>
                <a:endParaRPr lang="en-US" dirty="0"/>
              </a:p>
              <a:p>
                <a:r>
                  <a:rPr lang="en-US" dirty="0"/>
                  <a:t>Use the definition: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(↑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Δ</m:t>
                        </m:r>
                      </m:sup>
                    </m:sSup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≝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∘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↑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∘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br>
                  <a:rPr lang="en-US" dirty="0"/>
                </a:br>
                <a:r>
                  <a:rPr lang="en-US" dirty="0"/>
                  <a:t>by treating the entire circuit like a scalar operator!</a:t>
                </a:r>
              </a:p>
              <a:p>
                <a:r>
                  <a:rPr lang="en-US" b="1" dirty="0"/>
                  <a:t>Theorem</a:t>
                </a:r>
                <a:r>
                  <a:rPr lang="en-US" dirty="0"/>
                  <a:t>: lifting a circuit is the same a lifting every operator</a:t>
                </a:r>
              </a:p>
              <a:p>
                <a:pPr lvl="1"/>
                <a:r>
                  <a:rPr lang="en-US" dirty="0"/>
                  <a:t>Works even for loops</a:t>
                </a:r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16C309-AF9C-413C-9AA3-2EEC85F0361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6983" y="1138518"/>
                <a:ext cx="11624031" cy="5020603"/>
              </a:xfrm>
              <a:blipFill>
                <a:blip r:embed="rId2"/>
                <a:stretch>
                  <a:fillRect l="-9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F02D26-9A8E-4A6E-B6DE-4E08582A9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112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367A4D9-475D-7611-01FE-EA1F16847EC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818" r="7267"/>
          <a:stretch/>
        </p:blipFill>
        <p:spPr>
          <a:xfrm>
            <a:off x="2076306" y="4948433"/>
            <a:ext cx="3437594" cy="13809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74D1B22-0963-ECBE-619C-E0261F369EE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388" r="19655"/>
          <a:stretch/>
        </p:blipFill>
        <p:spPr>
          <a:xfrm>
            <a:off x="7191614" y="5084686"/>
            <a:ext cx="3634537" cy="110847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0DEA843-6F0B-1AE4-03E0-86E966A34A94}"/>
                  </a:ext>
                </a:extLst>
              </p:cNvPr>
              <p:cNvSpPr txBox="1"/>
              <p:nvPr/>
            </p:nvSpPr>
            <p:spPr>
              <a:xfrm>
                <a:off x="817252" y="4938733"/>
                <a:ext cx="5253537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7200" b="0" i="1" smtClean="0">
                          <a:latin typeface="Cambria Math" panose="02040503050406030204" pitchFamily="18" charset="0"/>
                        </a:rPr>
                        <m:t>↑(                 )</m:t>
                      </m:r>
                    </m:oMath>
                  </m:oMathPara>
                </a14:m>
                <a:endParaRPr lang="en-US" sz="72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0DEA843-6F0B-1AE4-03E0-86E966A34A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252" y="4938733"/>
                <a:ext cx="5253537" cy="120032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7389738-E885-AB15-6D71-C2F867EC96E3}"/>
                  </a:ext>
                </a:extLst>
              </p:cNvPr>
              <p:cNvSpPr txBox="1"/>
              <p:nvPr/>
            </p:nvSpPr>
            <p:spPr>
              <a:xfrm>
                <a:off x="6244770" y="5392700"/>
                <a:ext cx="546844" cy="49244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⇔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7389738-E885-AB15-6D71-C2F867EC96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4770" y="5392700"/>
                <a:ext cx="546844" cy="49244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E3DE4569-313A-6C4D-6EB7-9EA1CCE22D29}"/>
              </a:ext>
            </a:extLst>
          </p:cNvPr>
          <p:cNvGrpSpPr/>
          <p:nvPr/>
        </p:nvGrpSpPr>
        <p:grpSpPr>
          <a:xfrm>
            <a:off x="2464835" y="1343326"/>
            <a:ext cx="4321476" cy="1052362"/>
            <a:chOff x="2303469" y="1361256"/>
            <a:chExt cx="4321476" cy="105236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6BCF600-5186-4E0B-A571-C44D6456C95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303469" y="1558485"/>
              <a:ext cx="4321476" cy="855133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1F87B6A-23CB-B26C-7DC6-BE92D177BF66}"/>
                </a:ext>
              </a:extLst>
            </p:cNvPr>
            <p:cNvSpPr/>
            <p:nvPr/>
          </p:nvSpPr>
          <p:spPr>
            <a:xfrm>
              <a:off x="2837225" y="1361256"/>
              <a:ext cx="3051545" cy="1012948"/>
            </a:xfrm>
            <a:prstGeom prst="rect">
              <a:avLst/>
            </a:prstGeom>
            <a:noFill/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E17D4278-5197-10F4-B936-8F5B1B42FB03}"/>
                    </a:ext>
                  </a:extLst>
                </p:cNvPr>
                <p:cNvSpPr/>
                <p:nvPr/>
              </p:nvSpPr>
              <p:spPr>
                <a:xfrm>
                  <a:off x="4303059" y="1661542"/>
                  <a:ext cx="349624" cy="41827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E17D4278-5197-10F4-B936-8F5B1B42FB0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03059" y="1661542"/>
                  <a:ext cx="349624" cy="418270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166747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 animBg="1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D84463-FB28-372C-8A1B-C86594B160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Streaming incremental recursive queries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A524B6-2378-8976-F7AD-FF88C28A0E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113</a:t>
            </a:fld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0F726B9-4923-CD12-CB89-F194872D9C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82838" y="3600892"/>
            <a:ext cx="5994674" cy="109616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7B1007E-7741-1C34-7B46-5D679EDCF1A0}"/>
              </a:ext>
            </a:extLst>
          </p:cNvPr>
          <p:cNvSpPr txBox="1"/>
          <p:nvPr/>
        </p:nvSpPr>
        <p:spPr>
          <a:xfrm>
            <a:off x="747869" y="5699201"/>
            <a:ext cx="35486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Apply chain and cycle rules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A99A562-8759-F036-A065-F517D297D5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2562" y="5627227"/>
            <a:ext cx="5030365" cy="1096169"/>
          </a:xfrm>
          <a:prstGeom prst="rect">
            <a:avLst/>
          </a:prstGeom>
        </p:spPr>
      </p:pic>
      <p:sp>
        <p:nvSpPr>
          <p:cNvPr id="12" name="Arrow: Down 11">
            <a:extLst>
              <a:ext uri="{FF2B5EF4-FFF2-40B4-BE49-F238E27FC236}">
                <a16:creationId xmlns:a16="http://schemas.microsoft.com/office/drawing/2014/main" id="{3C260371-C88B-BA43-7325-E4B425A700DE}"/>
              </a:ext>
            </a:extLst>
          </p:cNvPr>
          <p:cNvSpPr/>
          <p:nvPr/>
        </p:nvSpPr>
        <p:spPr>
          <a:xfrm>
            <a:off x="7777744" y="4838853"/>
            <a:ext cx="667009" cy="56876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0403C3-A329-8DDD-AEB4-4957D30C5144}"/>
              </a:ext>
            </a:extLst>
          </p:cNvPr>
          <p:cNvSpPr txBox="1"/>
          <p:nvPr/>
        </p:nvSpPr>
        <p:spPr>
          <a:xfrm>
            <a:off x="648419" y="3538791"/>
            <a:ext cx="30005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Incremental streaming</a:t>
            </a:r>
          </a:p>
          <a:p>
            <a:r>
              <a:rPr lang="en-US" sz="2400" dirty="0"/>
              <a:t>recursive query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46D1872-373E-2AC7-DDB2-E985F50ADD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584" r="19087"/>
          <a:stretch/>
        </p:blipFill>
        <p:spPr>
          <a:xfrm>
            <a:off x="5667554" y="1690688"/>
            <a:ext cx="3778371" cy="110847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EE73301-5870-E947-EEE5-282B95F041EC}"/>
              </a:ext>
            </a:extLst>
          </p:cNvPr>
          <p:cNvSpPr txBox="1"/>
          <p:nvPr/>
        </p:nvSpPr>
        <p:spPr>
          <a:xfrm>
            <a:off x="648419" y="1627589"/>
            <a:ext cx="36177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Non-incremental streaming</a:t>
            </a:r>
          </a:p>
          <a:p>
            <a:r>
              <a:rPr lang="en-US" sz="2400" dirty="0"/>
              <a:t>recursive query</a:t>
            </a:r>
          </a:p>
        </p:txBody>
      </p:sp>
      <p:sp>
        <p:nvSpPr>
          <p:cNvPr id="15" name="Arrow: Down 14">
            <a:extLst>
              <a:ext uri="{FF2B5EF4-FFF2-40B4-BE49-F238E27FC236}">
                <a16:creationId xmlns:a16="http://schemas.microsoft.com/office/drawing/2014/main" id="{DB8F6756-9B1E-70CC-0C3C-B33CBBC88DF3}"/>
              </a:ext>
            </a:extLst>
          </p:cNvPr>
          <p:cNvSpPr/>
          <p:nvPr/>
        </p:nvSpPr>
        <p:spPr>
          <a:xfrm>
            <a:off x="7777744" y="2890332"/>
            <a:ext cx="667009" cy="56876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286741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7DC54EB-14DB-A136-36DE-027C3D7535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2303" y="5016200"/>
            <a:ext cx="5372899" cy="98247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DE68F91-567D-407A-B65F-1D093267E5F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dirty="0"/>
                  <a:t> is defined for any group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dirty="0"/>
                  <a:t> itself is a group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dirty="0"/>
                  <a:t> is a group!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DE68F91-567D-407A-B65F-1D093267E5F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D0B826C6-614A-47CA-9972-56734D77CE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Streams of Streams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FA36B3-AE13-4F39-AB15-C31AE6CBF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114</a:t>
            </a:fld>
            <a:endParaRPr lang="en-US"/>
          </a:p>
        </p:txBody>
      </p: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F1902AC5-EE08-F000-51CD-D6EBA660BE37}"/>
              </a:ext>
            </a:extLst>
          </p:cNvPr>
          <p:cNvCxnSpPr>
            <a:cxnSpLocks/>
            <a:stCxn id="9" idx="2"/>
            <a:endCxn id="13" idx="0"/>
          </p:cNvCxnSpPr>
          <p:nvPr/>
        </p:nvCxnSpPr>
        <p:spPr>
          <a:xfrm rot="16200000" flipH="1">
            <a:off x="2470921" y="2280373"/>
            <a:ext cx="1889265" cy="4034118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37585CD9-9A08-5554-E54F-652F3427E543}"/>
              </a:ext>
            </a:extLst>
          </p:cNvPr>
          <p:cNvSpPr/>
          <p:nvPr/>
        </p:nvSpPr>
        <p:spPr>
          <a:xfrm>
            <a:off x="1147482" y="2931459"/>
            <a:ext cx="502024" cy="4213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E6A9A87-AD9E-FA8C-162B-3D74C2CEFBC6}"/>
              </a:ext>
            </a:extLst>
          </p:cNvPr>
          <p:cNvSpPr/>
          <p:nvPr/>
        </p:nvSpPr>
        <p:spPr>
          <a:xfrm>
            <a:off x="3424517" y="2375180"/>
            <a:ext cx="394447" cy="4213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1734928-8E16-7C02-206D-C1AAAE5E537A}"/>
              </a:ext>
            </a:extLst>
          </p:cNvPr>
          <p:cNvSpPr/>
          <p:nvPr/>
        </p:nvSpPr>
        <p:spPr>
          <a:xfrm>
            <a:off x="5181600" y="5242065"/>
            <a:ext cx="502024" cy="4213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6E08532-87DF-69C2-3013-43FEAC33DCC8}"/>
              </a:ext>
            </a:extLst>
          </p:cNvPr>
          <p:cNvSpPr/>
          <p:nvPr/>
        </p:nvSpPr>
        <p:spPr>
          <a:xfrm>
            <a:off x="4267200" y="5233101"/>
            <a:ext cx="502024" cy="4213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4AA3C994-00FC-ABFD-AB2F-E755BC839352}"/>
              </a:ext>
            </a:extLst>
          </p:cNvPr>
          <p:cNvCxnSpPr>
            <a:cxnSpLocks/>
            <a:stCxn id="12" idx="3"/>
            <a:endCxn id="14" idx="0"/>
          </p:cNvCxnSpPr>
          <p:nvPr/>
        </p:nvCxnSpPr>
        <p:spPr>
          <a:xfrm>
            <a:off x="3818964" y="2585851"/>
            <a:ext cx="699248" cy="2647250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D936C902-8905-9DC7-C0FC-D638995F43C6}"/>
              </a:ext>
            </a:extLst>
          </p:cNvPr>
          <p:cNvSpPr/>
          <p:nvPr/>
        </p:nvSpPr>
        <p:spPr>
          <a:xfrm>
            <a:off x="7433982" y="5233100"/>
            <a:ext cx="502024" cy="4213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BAF88728-458A-8C61-E211-3EB9B213F785}"/>
              </a:ext>
            </a:extLst>
          </p:cNvPr>
          <p:cNvCxnSpPr>
            <a:cxnSpLocks/>
            <a:stCxn id="12" idx="3"/>
            <a:endCxn id="37" idx="0"/>
          </p:cNvCxnSpPr>
          <p:nvPr/>
        </p:nvCxnSpPr>
        <p:spPr>
          <a:xfrm>
            <a:off x="3818964" y="2585851"/>
            <a:ext cx="3866030" cy="2647249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71B3896E-7B63-5B9C-356E-29F43CD56599}"/>
              </a:ext>
            </a:extLst>
          </p:cNvPr>
          <p:cNvSpPr/>
          <p:nvPr/>
        </p:nvSpPr>
        <p:spPr>
          <a:xfrm>
            <a:off x="6502655" y="5273639"/>
            <a:ext cx="502024" cy="4213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2FC9A721-027A-E170-C4D5-BEC20AF1B56B}"/>
              </a:ext>
            </a:extLst>
          </p:cNvPr>
          <p:cNvCxnSpPr>
            <a:cxnSpLocks/>
            <a:stCxn id="9" idx="2"/>
            <a:endCxn id="42" idx="0"/>
          </p:cNvCxnSpPr>
          <p:nvPr/>
        </p:nvCxnSpPr>
        <p:spPr>
          <a:xfrm rot="16200000" flipH="1">
            <a:off x="3115661" y="1635632"/>
            <a:ext cx="1920839" cy="5355173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7631773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89BF40-A43A-3396-60D0-353DC39E3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Streams of streams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00CEF40-C9F5-8AAF-86BD-EAFDB616EE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70089"/>
                <a:ext cx="10515600" cy="1603375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The math works out fine</a:t>
                </a:r>
              </a:p>
              <a:p>
                <a:r>
                  <a:rPr lang="en-US" dirty="0"/>
                  <a:t>Even for higher dimensions</a:t>
                </a:r>
              </a:p>
              <a:p>
                <a:r>
                  <a:rPr lang="en-US" dirty="0"/>
                  <a:t>But it becomes less intuitive</a:t>
                </a:r>
              </a:p>
              <a:p>
                <a:r>
                  <a:rPr lang="en-US" dirty="0"/>
                  <a:t>In particular,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and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↑</m:t>
                    </m:r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dirty="0"/>
                  <a:t> are very different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00CEF40-C9F5-8AAF-86BD-EAFDB616EE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70089"/>
                <a:ext cx="10515600" cy="1603375"/>
              </a:xfrm>
              <a:blipFill>
                <a:blip r:embed="rId2"/>
                <a:stretch>
                  <a:fillRect l="-928" t="-9506" b="-95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036E4C-553B-BF76-AD2B-9202B1A1A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115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CF6715A-7442-0C44-D65C-B5270CBC62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7797" y="1481544"/>
            <a:ext cx="3118937" cy="154432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1B39928-014B-FFE0-F4F6-F0751EF9263C}"/>
              </a:ext>
            </a:extLst>
          </p:cNvPr>
          <p:cNvSpPr txBox="1"/>
          <p:nvPr/>
        </p:nvSpPr>
        <p:spPr>
          <a:xfrm>
            <a:off x="8545859" y="1049308"/>
            <a:ext cx="1643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Loop iterations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C43DF52E-680D-B115-ACC3-59D3538288C4}"/>
              </a:ext>
            </a:extLst>
          </p:cNvPr>
          <p:cNvSpPr/>
          <p:nvPr/>
        </p:nvSpPr>
        <p:spPr>
          <a:xfrm>
            <a:off x="8545859" y="1329776"/>
            <a:ext cx="1821924" cy="240632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4555196A-0473-293B-3D45-A513AEAA00E4}"/>
              </a:ext>
            </a:extLst>
          </p:cNvPr>
          <p:cNvSpPr/>
          <p:nvPr/>
        </p:nvSpPr>
        <p:spPr>
          <a:xfrm>
            <a:off x="10624637" y="1631503"/>
            <a:ext cx="264193" cy="1244409"/>
          </a:xfrm>
          <a:prstGeom prst="downArrow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40B846D-6FB6-086C-D4EA-8E70BB2F6CF4}"/>
              </a:ext>
            </a:extLst>
          </p:cNvPr>
          <p:cNvSpPr txBox="1"/>
          <p:nvPr/>
        </p:nvSpPr>
        <p:spPr>
          <a:xfrm rot="16200000">
            <a:off x="10389520" y="2061664"/>
            <a:ext cx="1351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Transactions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EEA6D53-2F69-3A2D-C87E-E3CD4D73CA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271" y="4055762"/>
            <a:ext cx="3817598" cy="171205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5AA1411-6FC9-25EF-FCC6-3515D0E1F8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9653" y="4095741"/>
            <a:ext cx="4132412" cy="1712951"/>
          </a:xfrm>
          <a:prstGeom prst="rect">
            <a:avLst/>
          </a:prstGeom>
        </p:spPr>
      </p:pic>
      <p:sp>
        <p:nvSpPr>
          <p:cNvPr id="17" name="Arrow: Down 16">
            <a:extLst>
              <a:ext uri="{FF2B5EF4-FFF2-40B4-BE49-F238E27FC236}">
                <a16:creationId xmlns:a16="http://schemas.microsoft.com/office/drawing/2014/main" id="{264B8B8A-0BB7-5CBA-5631-E3519AD62483}"/>
              </a:ext>
            </a:extLst>
          </p:cNvPr>
          <p:cNvSpPr/>
          <p:nvPr/>
        </p:nvSpPr>
        <p:spPr>
          <a:xfrm>
            <a:off x="4543722" y="4322802"/>
            <a:ext cx="264193" cy="1244409"/>
          </a:xfrm>
          <a:prstGeom prst="downArrow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2748AEA-4814-16C9-51BD-B5B7C1D3EDD0}"/>
              </a:ext>
            </a:extLst>
          </p:cNvPr>
          <p:cNvSpPr txBox="1"/>
          <p:nvPr/>
        </p:nvSpPr>
        <p:spPr>
          <a:xfrm rot="16200000">
            <a:off x="4412956" y="4691510"/>
            <a:ext cx="1195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Shift down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BC34733-4547-62C4-D9F3-C302DC273D5F}"/>
              </a:ext>
            </a:extLst>
          </p:cNvPr>
          <p:cNvSpPr txBox="1"/>
          <p:nvPr/>
        </p:nvSpPr>
        <p:spPr>
          <a:xfrm>
            <a:off x="8545859" y="3712467"/>
            <a:ext cx="1104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Shift right</a:t>
            </a: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5DCE5E20-9DAD-FBF5-FC4C-5F5378DFA791}"/>
              </a:ext>
            </a:extLst>
          </p:cNvPr>
          <p:cNvSpPr/>
          <p:nvPr/>
        </p:nvSpPr>
        <p:spPr>
          <a:xfrm>
            <a:off x="8211479" y="3995526"/>
            <a:ext cx="1821924" cy="240632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88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/>
      <p:bldP spid="19" grpId="0"/>
      <p:bldP spid="20" grpId="0" animBg="1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BDCC8-CBCA-4556-8A8B-D9144A005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Transitive, reflexive closure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6B9908-AFC4-4CA2-B39B-EA2758CD98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>
                <a:solidFill>
                  <a:schemeClr val="accent1"/>
                </a:solidFill>
                <a:effectLst/>
                <a:latin typeface="Courier New" panose="02070309020205020404" pitchFamily="49" charset="0"/>
              </a:rPr>
              <a:t>input relation</a:t>
            </a:r>
            <a:r>
              <a:rPr lang="en-US" sz="3200" dirty="0">
                <a:effectLst/>
                <a:latin typeface="Courier New" panose="02070309020205020404" pitchFamily="49" charset="0"/>
              </a:rPr>
              <a:t> E(h: Node, t: Node)</a:t>
            </a:r>
            <a:endParaRPr lang="en-US" sz="3200" dirty="0"/>
          </a:p>
          <a:p>
            <a:pPr marL="0" indent="0">
              <a:buNone/>
            </a:pPr>
            <a:r>
              <a:rPr lang="en-US" sz="3200" dirty="0">
                <a:solidFill>
                  <a:schemeClr val="accent1"/>
                </a:solidFill>
                <a:effectLst/>
                <a:latin typeface="Courier New" panose="02070309020205020404" pitchFamily="49" charset="0"/>
              </a:rPr>
              <a:t>output relation</a:t>
            </a:r>
            <a:r>
              <a:rPr lang="en-US" sz="3200" dirty="0">
                <a:effectLst/>
                <a:latin typeface="Courier New" panose="02070309020205020404" pitchFamily="49" charset="0"/>
              </a:rPr>
              <a:t> R(s: Node, t: Node)</a:t>
            </a:r>
          </a:p>
          <a:p>
            <a:pPr marL="0" indent="0">
              <a:buNone/>
            </a:pPr>
            <a:br>
              <a:rPr lang="en-US" sz="3200" dirty="0"/>
            </a:br>
            <a:r>
              <a:rPr lang="en-US" sz="3200" dirty="0">
                <a:effectLst/>
                <a:latin typeface="Courier New" panose="02070309020205020404" pitchFamily="49" charset="0"/>
              </a:rPr>
              <a:t>R(x, x) : - E (x, _).</a:t>
            </a:r>
            <a:br>
              <a:rPr lang="en-US" sz="3200" dirty="0"/>
            </a:br>
            <a:r>
              <a:rPr lang="en-US" sz="3200" dirty="0">
                <a:effectLst/>
                <a:latin typeface="Courier New" panose="02070309020205020404" pitchFamily="49" charset="0"/>
              </a:rPr>
              <a:t>R(x, x) : - E (_, x).</a:t>
            </a:r>
            <a:br>
              <a:rPr lang="en-US" sz="3200" dirty="0"/>
            </a:br>
            <a:r>
              <a:rPr lang="en-US" sz="3200" dirty="0">
                <a:effectLst/>
                <a:latin typeface="Courier New" panose="02070309020205020404" pitchFamily="49" charset="0"/>
              </a:rPr>
              <a:t>R(x, y) : - E (x, y).</a:t>
            </a:r>
            <a:br>
              <a:rPr lang="en-US" sz="3200" dirty="0"/>
            </a:br>
            <a:r>
              <a:rPr lang="en-US" sz="3200" dirty="0">
                <a:effectLst/>
                <a:latin typeface="Courier New" panose="02070309020205020404" pitchFamily="49" charset="0"/>
              </a:rPr>
              <a:t>R(x, y) : - E (x, z), R(z, y).</a:t>
            </a:r>
            <a:endParaRPr lang="en-US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62001F-873D-4D6F-866C-CA94BFE5E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605054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17ACEC-5520-4141-A291-53E9D8AE65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Transitive, reflexive closure: circuit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97D4871-5EFF-49DC-A0A1-FB86EBB8AA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16509" y="1911405"/>
            <a:ext cx="5474319" cy="167179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3E4A86-F776-4350-B2F3-4D11AFA518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117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DC5E01E-AF75-4190-8AFB-5056866A12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9189" y="4014999"/>
            <a:ext cx="6097337" cy="199391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B3A25F0-E3C9-4137-82D1-A1C8947BAFE7}"/>
              </a:ext>
            </a:extLst>
          </p:cNvPr>
          <p:cNvSpPr txBox="1"/>
          <p:nvPr/>
        </p:nvSpPr>
        <p:spPr>
          <a:xfrm>
            <a:off x="838200" y="2054022"/>
            <a:ext cx="35734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Non-recursive query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557F7AF-FD6D-4918-A57C-305361E45957}"/>
              </a:ext>
            </a:extLst>
          </p:cNvPr>
          <p:cNvSpPr txBox="1"/>
          <p:nvPr/>
        </p:nvSpPr>
        <p:spPr>
          <a:xfrm>
            <a:off x="838200" y="4801726"/>
            <a:ext cx="30712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Recursive version</a:t>
            </a:r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A7096F20-7DD0-6525-9A90-6D13FD8D3BC2}"/>
              </a:ext>
            </a:extLst>
          </p:cNvPr>
          <p:cNvSpPr/>
          <p:nvPr/>
        </p:nvSpPr>
        <p:spPr>
          <a:xfrm>
            <a:off x="7128479" y="3688140"/>
            <a:ext cx="1327638" cy="39576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FF428104-695E-4451-1DC7-788AED8CB363}"/>
              </a:ext>
            </a:extLst>
          </p:cNvPr>
          <p:cNvSpPr/>
          <p:nvPr/>
        </p:nvSpPr>
        <p:spPr>
          <a:xfrm>
            <a:off x="7128479" y="6097112"/>
            <a:ext cx="1327638" cy="39576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327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9" grpId="0" animBg="1"/>
      <p:bldP spid="13" grpId="0" animBg="1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11B86-25C1-4436-A5B5-ECBC2BF8F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Transitive, reflexive closure: incrementalize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681022-F387-4FBC-9B46-2FA0FA135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118</a:t>
            </a:fld>
            <a:endParaRPr lang="en-US"/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2B8031C1-C738-4D1A-8577-FC3496E75117}"/>
              </a:ext>
            </a:extLst>
          </p:cNvPr>
          <p:cNvSpPr/>
          <p:nvPr/>
        </p:nvSpPr>
        <p:spPr>
          <a:xfrm>
            <a:off x="5049513" y="3627755"/>
            <a:ext cx="1327638" cy="39576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Content Placeholder 5">
            <a:extLst>
              <a:ext uri="{FF2B5EF4-FFF2-40B4-BE49-F238E27FC236}">
                <a16:creationId xmlns:a16="http://schemas.microsoft.com/office/drawing/2014/main" id="{BDE18413-5828-4F3B-445E-73BEEB9AAC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60820" y="4282028"/>
            <a:ext cx="6434162" cy="2017987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DF5FE45-1408-7CF8-D0A0-FFE008292CD3}"/>
              </a:ext>
            </a:extLst>
          </p:cNvPr>
          <p:cNvSpPr txBox="1"/>
          <p:nvPr/>
        </p:nvSpPr>
        <p:spPr>
          <a:xfrm>
            <a:off x="396815" y="2372264"/>
            <a:ext cx="20335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Lifted (streaming)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B07F9C3-E2CA-E78D-12EB-BF73C565227A}"/>
              </a:ext>
            </a:extLst>
          </p:cNvPr>
          <p:cNvSpPr txBox="1"/>
          <p:nvPr/>
        </p:nvSpPr>
        <p:spPr>
          <a:xfrm>
            <a:off x="396815" y="5106355"/>
            <a:ext cx="18563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/>
              <a:t>Incrementalized</a:t>
            </a:r>
            <a:endParaRPr lang="en-US" sz="20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18268B3-EB5B-975E-A6B9-A06AD237B92B}"/>
              </a:ext>
            </a:extLst>
          </p:cNvPr>
          <p:cNvSpPr/>
          <p:nvPr/>
        </p:nvSpPr>
        <p:spPr>
          <a:xfrm>
            <a:off x="8600536" y="4023518"/>
            <a:ext cx="689104" cy="8738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FEF863-4350-0231-B56E-B7BB4D8A15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8747" y="1318085"/>
            <a:ext cx="5878307" cy="2147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398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7CC866A-6669-4F3B-9206-0F583DC492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3766" y="4467210"/>
            <a:ext cx="6196073" cy="201798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2AFCDD6-F22F-F9CE-1AD2-C092E80FEBE5}"/>
              </a:ext>
            </a:extLst>
          </p:cNvPr>
          <p:cNvSpPr/>
          <p:nvPr/>
        </p:nvSpPr>
        <p:spPr>
          <a:xfrm>
            <a:off x="6818489" y="5787459"/>
            <a:ext cx="2782711" cy="8374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6DBA9F-E1CB-4F91-9F18-B3A63DD97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Transitive, reflexive closure: optimize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925039E-AAF4-4253-B7A6-263FC3D2DD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824722" y="1905374"/>
            <a:ext cx="6434162" cy="2017987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D32562-0B4D-411F-AAAE-544F96D64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119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39BDF64-874B-4791-9749-E0B7399A0A2D}"/>
              </a:ext>
            </a:extLst>
          </p:cNvPr>
          <p:cNvSpPr/>
          <p:nvPr/>
        </p:nvSpPr>
        <p:spPr>
          <a:xfrm>
            <a:off x="10202542" y="1788260"/>
            <a:ext cx="1022506" cy="8738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E444D18-2FD2-405C-8C30-EB36A3B8BD33}"/>
              </a:ext>
            </a:extLst>
          </p:cNvPr>
          <p:cNvSpPr/>
          <p:nvPr/>
        </p:nvSpPr>
        <p:spPr>
          <a:xfrm>
            <a:off x="10369395" y="5535949"/>
            <a:ext cx="1022506" cy="8738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4FDEC627-0934-46E6-B82E-5B8F366A1651}"/>
              </a:ext>
            </a:extLst>
          </p:cNvPr>
          <p:cNvSpPr/>
          <p:nvPr/>
        </p:nvSpPr>
        <p:spPr>
          <a:xfrm>
            <a:off x="5894263" y="3940165"/>
            <a:ext cx="1327638" cy="39576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7052AA1-42D7-B77C-81AA-1DF8705491EC}"/>
              </a:ext>
            </a:extLst>
          </p:cNvPr>
          <p:cNvSpPr/>
          <p:nvPr/>
        </p:nvSpPr>
        <p:spPr>
          <a:xfrm>
            <a:off x="8678174" y="1570008"/>
            <a:ext cx="689104" cy="8738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28CB8A5-2760-00DC-A973-D19BA14F75D3}"/>
              </a:ext>
            </a:extLst>
          </p:cNvPr>
          <p:cNvSpPr/>
          <p:nvPr/>
        </p:nvSpPr>
        <p:spPr>
          <a:xfrm>
            <a:off x="6818489" y="5787459"/>
            <a:ext cx="1662123" cy="4461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nonlinear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66DC3CB-1C4F-38FB-8624-D0A33E7FA3DC}"/>
              </a:ext>
            </a:extLst>
          </p:cNvPr>
          <p:cNvSpPr txBox="1"/>
          <p:nvPr/>
        </p:nvSpPr>
        <p:spPr>
          <a:xfrm>
            <a:off x="496551" y="2462065"/>
            <a:ext cx="185634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/>
              <a:t>Incrementalized</a:t>
            </a:r>
            <a:endParaRPr lang="en-US" sz="2000" dirty="0"/>
          </a:p>
          <a:p>
            <a:r>
              <a:rPr lang="en-US" sz="2000" dirty="0"/>
              <a:t>(previous)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6F5575A-125A-AC42-2979-701B54EE344D}"/>
              </a:ext>
            </a:extLst>
          </p:cNvPr>
          <p:cNvSpPr txBox="1"/>
          <p:nvPr/>
        </p:nvSpPr>
        <p:spPr>
          <a:xfrm>
            <a:off x="496551" y="5335894"/>
            <a:ext cx="20360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Apply chain, cycle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A8950C6-DAA9-6A12-4A31-DC97C94F07D6}"/>
              </a:ext>
            </a:extLst>
          </p:cNvPr>
          <p:cNvSpPr/>
          <p:nvPr/>
        </p:nvSpPr>
        <p:spPr>
          <a:xfrm>
            <a:off x="3871913" y="4907756"/>
            <a:ext cx="1485900" cy="5715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D0EC3D7-10A0-FD1C-E56D-E28D8EEC5047}"/>
              </a:ext>
            </a:extLst>
          </p:cNvPr>
          <p:cNvSpPr/>
          <p:nvPr/>
        </p:nvSpPr>
        <p:spPr>
          <a:xfrm>
            <a:off x="6478951" y="5307768"/>
            <a:ext cx="1485900" cy="5715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504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4" grpId="0"/>
      <p:bldP spid="5" grpId="0" animBg="1"/>
      <p:bldP spid="1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3E012357-5D75-4AC5-AA51-6ED0A357F5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7512" y="1947199"/>
            <a:ext cx="4385993" cy="267253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A0756E-DA84-46AA-B70C-FF63EC0F05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00334"/>
          </a:xfrm>
        </p:spPr>
        <p:txBody>
          <a:bodyPr/>
          <a:lstStyle/>
          <a:p>
            <a:r>
              <a:rPr lang="en-US" dirty="0"/>
              <a:t>Addition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E629595-4BA1-4190-80BB-D55EFAF2C40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312980"/>
                <a:ext cx="10515600" cy="489585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Given two (synchronized) streams we can add them pointwise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>
                    <a:latin typeface="Cambria Math" panose="02040503050406030204" pitchFamily="18" charset="0"/>
                  </a:rPr>
                  <a:t>Lifting addition</a:t>
                </a:r>
                <a:endParaRPr lang="en-US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+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E629595-4BA1-4190-80BB-D55EFAF2C4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312980"/>
                <a:ext cx="10515600" cy="4895850"/>
              </a:xfrm>
              <a:blipFill>
                <a:blip r:embed="rId3"/>
                <a:stretch>
                  <a:fillRect l="-986" t="-19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DE5BD8-F938-4E6B-973A-6A1A2089E3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47810" y="6356350"/>
            <a:ext cx="1105989" cy="365125"/>
          </a:xfrm>
        </p:spPr>
        <p:txBody>
          <a:bodyPr/>
          <a:lstStyle/>
          <a:p>
            <a:fld id="{AC1FE16C-6F57-447F-9868-CA3471E9A7DC}" type="slidenum">
              <a:rPr lang="en-US" smtClean="0"/>
              <a:t>12</a:t>
            </a:fld>
            <a:endParaRPr lang="en-US" dirty="0"/>
          </a:p>
        </p:txBody>
      </p:sp>
      <p:pic>
        <p:nvPicPr>
          <p:cNvPr id="7" name="Picture 6" descr="A picture containing outdoor, several&#10;&#10;Description automatically generated">
            <a:extLst>
              <a:ext uri="{FF2B5EF4-FFF2-40B4-BE49-F238E27FC236}">
                <a16:creationId xmlns:a16="http://schemas.microsoft.com/office/drawing/2014/main" id="{9C116BA5-F8DF-44E5-BF2C-0B45B19C21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6467" y="1970310"/>
            <a:ext cx="4037157" cy="2163107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F3BAFB0E-762C-428F-A887-2A820CC3218B}"/>
              </a:ext>
            </a:extLst>
          </p:cNvPr>
          <p:cNvSpPr/>
          <p:nvPr/>
        </p:nvSpPr>
        <p:spPr>
          <a:xfrm>
            <a:off x="9062069" y="5752797"/>
            <a:ext cx="423334" cy="406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+</a:t>
            </a: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8F2C41FE-6E1C-4C8A-9FDC-864A7FD5EE18}"/>
              </a:ext>
            </a:extLst>
          </p:cNvPr>
          <p:cNvCxnSpPr>
            <a:cxnSpLocks/>
            <a:stCxn id="23" idx="3"/>
            <a:endCxn id="8" idx="0"/>
          </p:cNvCxnSpPr>
          <p:nvPr/>
        </p:nvCxnSpPr>
        <p:spPr>
          <a:xfrm>
            <a:off x="8592492" y="5545020"/>
            <a:ext cx="681244" cy="207777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60C1B58D-AF63-470B-9CAF-737E7325BB60}"/>
              </a:ext>
            </a:extLst>
          </p:cNvPr>
          <p:cNvCxnSpPr>
            <a:cxnSpLocks/>
            <a:stCxn id="28" idx="3"/>
            <a:endCxn id="8" idx="4"/>
          </p:cNvCxnSpPr>
          <p:nvPr/>
        </p:nvCxnSpPr>
        <p:spPr>
          <a:xfrm flipV="1">
            <a:off x="8592492" y="6159197"/>
            <a:ext cx="681244" cy="205892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96350F50-9CC8-4DAB-8290-8D0E934C8721}"/>
              </a:ext>
            </a:extLst>
          </p:cNvPr>
          <p:cNvCxnSpPr>
            <a:cxnSpLocks/>
            <a:stCxn id="8" idx="6"/>
          </p:cNvCxnSpPr>
          <p:nvPr/>
        </p:nvCxnSpPr>
        <p:spPr>
          <a:xfrm flipV="1">
            <a:off x="9485403" y="5951763"/>
            <a:ext cx="346873" cy="42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42D3AA5-CA3E-42C8-87A7-BDB856FA506F}"/>
              </a:ext>
            </a:extLst>
          </p:cNvPr>
          <p:cNvGrpSpPr/>
          <p:nvPr/>
        </p:nvGrpSpPr>
        <p:grpSpPr>
          <a:xfrm>
            <a:off x="7018336" y="5360354"/>
            <a:ext cx="1574156" cy="369332"/>
            <a:chOff x="2951544" y="365125"/>
            <a:chExt cx="1574156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B57A1EC6-768B-49F1-B821-E24C2292B9A0}"/>
                    </a:ext>
                  </a:extLst>
                </p:cNvPr>
                <p:cNvSpPr txBox="1"/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B57A1EC6-768B-49F1-B821-E24C2292B9A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266F8917-A105-4A88-8EEF-CA945A2CE13A}"/>
                    </a:ext>
                  </a:extLst>
                </p:cNvPr>
                <p:cNvSpPr txBox="1"/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266F8917-A105-4A88-8EEF-CA945A2CE13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02386BDD-51F6-4E30-8482-40596481587F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02386BDD-51F6-4E30-8482-40596481587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479A24B-6BB2-4885-BC92-F2944B24D4B0}"/>
                </a:ext>
              </a:extLst>
            </p:cNvPr>
            <p:cNvSpPr txBox="1"/>
            <p:nvPr/>
          </p:nvSpPr>
          <p:spPr>
            <a:xfrm>
              <a:off x="4132161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18A8968-0800-447A-99BD-1F22860BAED6}"/>
              </a:ext>
            </a:extLst>
          </p:cNvPr>
          <p:cNvGrpSpPr/>
          <p:nvPr/>
        </p:nvGrpSpPr>
        <p:grpSpPr>
          <a:xfrm>
            <a:off x="7018336" y="6180423"/>
            <a:ext cx="1574156" cy="369332"/>
            <a:chOff x="2951544" y="365125"/>
            <a:chExt cx="1574156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38974E75-650C-4C14-AB14-B7F32BD63541}"/>
                    </a:ext>
                  </a:extLst>
                </p:cNvPr>
                <p:cNvSpPr txBox="1"/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4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38974E75-650C-4C14-AB14-B7F32BD6354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F8532C32-3CFB-420B-84DA-A6717FADBA9D}"/>
                    </a:ext>
                  </a:extLst>
                </p:cNvPr>
                <p:cNvSpPr txBox="1"/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5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F8532C32-3CFB-420B-84DA-A6717FADBA9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5946B931-C6E0-468D-B0B6-2AD781C4A986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6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5946B931-C6E0-468D-B0B6-2AD781C4A9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2C934E6-4585-4F38-BDE4-98BB1EFD4C5C}"/>
                </a:ext>
              </a:extLst>
            </p:cNvPr>
            <p:cNvSpPr txBox="1"/>
            <p:nvPr/>
          </p:nvSpPr>
          <p:spPr>
            <a:xfrm>
              <a:off x="4132161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E09AE23-4A1F-4EE6-95CD-85868DE9447F}"/>
              </a:ext>
            </a:extLst>
          </p:cNvPr>
          <p:cNvGrpSpPr/>
          <p:nvPr/>
        </p:nvGrpSpPr>
        <p:grpSpPr>
          <a:xfrm>
            <a:off x="9837511" y="5752797"/>
            <a:ext cx="1574156" cy="369332"/>
            <a:chOff x="2951544" y="365125"/>
            <a:chExt cx="1574156" cy="369332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13C664B-FEA2-46E5-8871-9EC081BBDB67}"/>
                </a:ext>
              </a:extLst>
            </p:cNvPr>
            <p:cNvSpPr txBox="1"/>
            <p:nvPr/>
          </p:nvSpPr>
          <p:spPr>
            <a:xfrm>
              <a:off x="2951544" y="365125"/>
              <a:ext cx="388304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B3704B1-746E-4617-B55E-416F9729D879}"/>
                </a:ext>
              </a:extLst>
            </p:cNvPr>
            <p:cNvSpPr txBox="1"/>
            <p:nvPr/>
          </p:nvSpPr>
          <p:spPr>
            <a:xfrm>
              <a:off x="3345083" y="365125"/>
              <a:ext cx="41029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7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0243B934-8B23-4398-AD25-0CB02F133B4C}"/>
                    </a:ext>
                  </a:extLst>
                </p:cNvPr>
                <p:cNvSpPr txBox="1"/>
                <p:nvPr/>
              </p:nvSpPr>
              <p:spPr>
                <a:xfrm>
                  <a:off x="3755382" y="365125"/>
                  <a:ext cx="349045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9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0243B934-8B23-4398-AD25-0CB02F133B4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55382" y="365125"/>
                  <a:ext cx="349045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184E3C8-2BA1-47B8-9BA6-2664C6C68D62}"/>
                </a:ext>
              </a:extLst>
            </p:cNvPr>
            <p:cNvSpPr txBox="1"/>
            <p:nvPr/>
          </p:nvSpPr>
          <p:spPr>
            <a:xfrm>
              <a:off x="4132161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69735897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8B035-8E1E-1127-1DBC-40CCE2538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Transitive, reflexive closure: (bi)linearity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8F208B-C6F7-DD97-7CD1-F3A3FA90F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120</a:t>
            </a:fld>
            <a:endParaRPr lang="en-US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524A3483-7CC6-3469-66A8-E2F65ED4C7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48814"/>
            <a:ext cx="10515600" cy="4327407"/>
          </a:xfr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63F18376-7E10-6F98-9029-479EE67D37B4}"/>
              </a:ext>
            </a:extLst>
          </p:cNvPr>
          <p:cNvSpPr/>
          <p:nvPr/>
        </p:nvSpPr>
        <p:spPr>
          <a:xfrm>
            <a:off x="2588484" y="2083981"/>
            <a:ext cx="3408279" cy="2732567"/>
          </a:xfrm>
          <a:prstGeom prst="roundRect">
            <a:avLst>
              <a:gd name="adj" fmla="val 9289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E995A1C-731D-696D-EFAB-C25887151C03}"/>
              </a:ext>
            </a:extLst>
          </p:cNvPr>
          <p:cNvSpPr/>
          <p:nvPr/>
        </p:nvSpPr>
        <p:spPr>
          <a:xfrm>
            <a:off x="7978588" y="4646426"/>
            <a:ext cx="1624928" cy="142267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F53E82F-7FDB-1F8F-6124-7963E62FFFE2}"/>
                  </a:ext>
                </a:extLst>
              </p:cNvPr>
              <p:cNvSpPr txBox="1"/>
              <p:nvPr/>
            </p:nvSpPr>
            <p:spPr>
              <a:xfrm>
                <a:off x="8013659" y="5749532"/>
                <a:ext cx="1548244" cy="3449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↑(↑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𝑑𝑖𝑠𝑡𝑖𝑛𝑐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16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</m:sup>
                      </m:sSup>
                    </m:oMath>
                  </m:oMathPara>
                </a14:m>
                <a:endParaRPr lang="en-US" sz="1600" i="1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F53E82F-7FDB-1F8F-6124-7963E62FFF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3659" y="5749532"/>
                <a:ext cx="1548244" cy="344966"/>
              </a:xfrm>
              <a:prstGeom prst="rect">
                <a:avLst/>
              </a:prstGeom>
              <a:blipFill>
                <a:blip r:embed="rId3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546D225-490A-D25B-7911-0E5D64B8DE23}"/>
                  </a:ext>
                </a:extLst>
              </p:cNvPr>
              <p:cNvSpPr txBox="1"/>
              <p:nvPr/>
            </p:nvSpPr>
            <p:spPr>
              <a:xfrm>
                <a:off x="4739860" y="4348919"/>
                <a:ext cx="1349728" cy="4676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↑</m:t>
                              </m:r>
                              <m:sSup>
                                <m:sSup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↑⋈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b="0" i="0" dirty="0" smtClean="0"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Δ</m:t>
                          </m:r>
                        </m:sup>
                      </m:sSup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546D225-490A-D25B-7911-0E5D64B8DE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9860" y="4348919"/>
                <a:ext cx="1349728" cy="46762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6D322AB-0DB4-91A9-9BBD-9F33CF4943A5}"/>
              </a:ext>
            </a:extLst>
          </p:cNvPr>
          <p:cNvSpPr/>
          <p:nvPr/>
        </p:nvSpPr>
        <p:spPr>
          <a:xfrm>
            <a:off x="7532141" y="4527177"/>
            <a:ext cx="2526260" cy="196517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34D55AC-E562-5A4D-B8BB-85A2253F27E4}"/>
                  </a:ext>
                </a:extLst>
              </p:cNvPr>
              <p:cNvSpPr txBox="1"/>
              <p:nvPr/>
            </p:nvSpPr>
            <p:spPr>
              <a:xfrm>
                <a:off x="7643526" y="6119891"/>
                <a:ext cx="1836015" cy="4260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↑</m:t>
                              </m:r>
                              <m:sSup>
                                <m:sSup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↑</m:t>
                                      </m:r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𝑑𝑖𝑠𝑡𝑖𝑛𝑐𝑡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sz="1600" b="0" i="0" smtClean="0"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en-US" sz="16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</m:sup>
                      </m:sSup>
                    </m:oMath>
                  </m:oMathPara>
                </a14:m>
                <a:endParaRPr lang="en-US" sz="1600" i="1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34D55AC-E562-5A4D-B8BB-85A2253F27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3526" y="6119891"/>
                <a:ext cx="1836015" cy="42601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30480873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container, can, gear&#10;&#10;Description automatically generated">
            <a:extLst>
              <a:ext uri="{FF2B5EF4-FFF2-40B4-BE49-F238E27FC236}">
                <a16:creationId xmlns:a16="http://schemas.microsoft.com/office/drawing/2014/main" id="{E2CFC8C4-DB34-4C74-9370-B5898FA4787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98" r="19856"/>
          <a:stretch/>
        </p:blipFill>
        <p:spPr>
          <a:xfrm>
            <a:off x="10480766" y="1225"/>
            <a:ext cx="1711234" cy="274473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BF113F7-1D78-40C2-8950-188728244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DSP Filters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184222A-0CFB-481E-8C6E-D5EB9A69674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98394" y="1541418"/>
                <a:ext cx="10755406" cy="5133702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Most circuits in DSP are composed of linear, time-invariant blocks</a:t>
                </a:r>
              </a:p>
              <a:p>
                <a:r>
                  <a:rPr lang="en-US" dirty="0"/>
                  <a:t>These have some very nice mathematical properties </a:t>
                </a:r>
              </a:p>
              <a:p>
                <a:pPr lvl="1"/>
                <a:r>
                  <a:rPr lang="en-US" dirty="0"/>
                  <a:t>In particular, their output is fully described by their response to an “impulse”</a:t>
                </a:r>
                <a:br>
                  <a:rPr lang="en-US" dirty="0"/>
                </a:br>
                <a:r>
                  <a:rPr lang="en-US" dirty="0"/>
                  <a:t>(the stream 1,0,0,0…)</a:t>
                </a:r>
              </a:p>
              <a:p>
                <a:pPr lvl="1"/>
                <a:r>
                  <a:rPr lang="en-US" dirty="0"/>
                  <a:t>Given their impulse response R and an input signal S,</a:t>
                </a:r>
                <a:br>
                  <a:rPr lang="en-US" dirty="0"/>
                </a:br>
                <a:r>
                  <a:rPr lang="en-US" dirty="0"/>
                  <a:t>the output is R * S – the convolution of R and S</a:t>
                </a:r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dirty="0"/>
                  <a:t> is an IIR filter – Infinite Impulse Response (1,1,1,1,…)</a:t>
                </a:r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 is a FIR filter – Finite Impulse Response (1,-1,0,0,….)</a:t>
                </a:r>
              </a:p>
              <a:p>
                <a:r>
                  <a:rPr lang="en-US" dirty="0"/>
                  <a:t>However, many of the computations we will need are </a:t>
                </a:r>
                <a:r>
                  <a:rPr lang="en-US" b="1" dirty="0"/>
                  <a:t>not</a:t>
                </a:r>
                <a:r>
                  <a:rPr lang="en-US" dirty="0"/>
                  <a:t> linear</a:t>
                </a:r>
              </a:p>
              <a:p>
                <a:pPr lvl="1"/>
                <a:r>
                  <a:rPr lang="en-US" dirty="0"/>
                  <a:t>So most of the beautiful DSP theory does not apply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184222A-0CFB-481E-8C6E-D5EB9A69674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98394" y="1541418"/>
                <a:ext cx="10755406" cy="5133702"/>
              </a:xfrm>
              <a:blipFill>
                <a:blip r:embed="rId3"/>
                <a:stretch>
                  <a:fillRect l="-1020" t="-20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11760E-D062-4C71-BDC2-4BDFAF670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648820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C05A6A-58FD-4E8E-9010-88626DFEE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82000"/>
          </a:xfrm>
        </p:spPr>
        <p:txBody>
          <a:bodyPr/>
          <a:lstStyle/>
          <a:p>
            <a:r>
              <a:rPr lang="en-US"/>
              <a:t>Relation </a:t>
            </a:r>
            <a:r>
              <a:rPr lang="en-US" dirty="0"/>
              <a:t>to synchronous digital circuits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388CD12-E046-4FF1-A3D4-9A8B66FC99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00594" y="1220379"/>
                <a:ext cx="7091302" cy="555053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Combinational logic (acyclic graphs) </a:t>
                </a:r>
              </a:p>
              <a:p>
                <a:pPr lvl="1"/>
                <a:r>
                  <a:rPr lang="en-US" dirty="0"/>
                  <a:t>“Instantaneous” propagation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Flip-flops or latches (memory elements)</a:t>
                </a:r>
              </a:p>
              <a:p>
                <a:pPr lvl="1"/>
                <a:r>
                  <a:rPr lang="en-US" dirty="0"/>
                  <a:t>Clocked elements</a:t>
                </a:r>
              </a:p>
              <a:p>
                <a:pPr lvl="1"/>
                <a:r>
                  <a:rPr lang="en-US" dirty="0"/>
                  <a:t>Remember value from previous clock</a:t>
                </a:r>
              </a:p>
              <a:p>
                <a:pPr lvl="1"/>
                <a:r>
                  <a:rPr lang="en-US" dirty="0"/>
                  <a:t>This is our delay element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Sequential circuits</a:t>
                </a:r>
              </a:p>
              <a:p>
                <a:pPr lvl="1"/>
                <a:r>
                  <a:rPr lang="en-US" dirty="0"/>
                  <a:t>Combinational logic</a:t>
                </a:r>
              </a:p>
              <a:p>
                <a:pPr lvl="1"/>
                <a:r>
                  <a:rPr lang="en-US" dirty="0"/>
                  <a:t>All back-edges must go through a latch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388CD12-E046-4FF1-A3D4-9A8B66FC99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0594" y="1220379"/>
                <a:ext cx="7091302" cy="5550535"/>
              </a:xfrm>
              <a:blipFill>
                <a:blip r:embed="rId2"/>
                <a:stretch>
                  <a:fillRect l="-1548" t="-17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9E69DC-DB88-4A86-9AF1-C9EE88F94F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122</a:t>
            </a:fld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84A66844-AFAF-473E-BDF7-261B7FF4E3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62707" y="2090330"/>
            <a:ext cx="3200400" cy="73342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6DF1CD8-5238-47A4-940E-19A4AF142F55}"/>
              </a:ext>
            </a:extLst>
          </p:cNvPr>
          <p:cNvSpPr/>
          <p:nvPr/>
        </p:nvSpPr>
        <p:spPr>
          <a:xfrm>
            <a:off x="7596591" y="3455330"/>
            <a:ext cx="423746" cy="7466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14939E5A-EBC9-4B3B-AAA1-5E5517661D92}"/>
              </a:ext>
            </a:extLst>
          </p:cNvPr>
          <p:cNvSpPr/>
          <p:nvPr/>
        </p:nvSpPr>
        <p:spPr>
          <a:xfrm flipV="1">
            <a:off x="7699182" y="3455330"/>
            <a:ext cx="218564" cy="179387"/>
          </a:xfrm>
          <a:prstGeom prst="triangle">
            <a:avLst>
              <a:gd name="adj" fmla="val 47959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C5ABF12-9339-451A-8355-DB4CA23FCE17}"/>
              </a:ext>
            </a:extLst>
          </p:cNvPr>
          <p:cNvCxnSpPr>
            <a:cxnSpLocks/>
          </p:cNvCxnSpPr>
          <p:nvPr/>
        </p:nvCxnSpPr>
        <p:spPr>
          <a:xfrm>
            <a:off x="7196634" y="3857010"/>
            <a:ext cx="399957" cy="0"/>
          </a:xfrm>
          <a:prstGeom prst="line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D01ED65-AA33-434C-BB79-827BD1659DBE}"/>
              </a:ext>
            </a:extLst>
          </p:cNvPr>
          <p:cNvCxnSpPr>
            <a:cxnSpLocks/>
          </p:cNvCxnSpPr>
          <p:nvPr/>
        </p:nvCxnSpPr>
        <p:spPr>
          <a:xfrm>
            <a:off x="8020339" y="3857010"/>
            <a:ext cx="399957" cy="0"/>
          </a:xfrm>
          <a:prstGeom prst="line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6A308A3-D30C-4515-AFB3-094CBDC06F8D}"/>
              </a:ext>
            </a:extLst>
          </p:cNvPr>
          <p:cNvCxnSpPr>
            <a:cxnSpLocks/>
            <a:endCxn id="10" idx="3"/>
          </p:cNvCxnSpPr>
          <p:nvPr/>
        </p:nvCxnSpPr>
        <p:spPr>
          <a:xfrm>
            <a:off x="7804003" y="3235651"/>
            <a:ext cx="0" cy="219679"/>
          </a:xfrm>
          <a:prstGeom prst="line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BADF7DDB-1BBD-4AD1-A597-3DA10A6CA18A}"/>
              </a:ext>
            </a:extLst>
          </p:cNvPr>
          <p:cNvSpPr txBox="1"/>
          <p:nvPr/>
        </p:nvSpPr>
        <p:spPr>
          <a:xfrm>
            <a:off x="7491896" y="2926434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clock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5D9FEDB-7B4E-4A00-A05B-C1B0FC89D1D5}"/>
              </a:ext>
            </a:extLst>
          </p:cNvPr>
          <p:cNvSpPr/>
          <p:nvPr/>
        </p:nvSpPr>
        <p:spPr>
          <a:xfrm>
            <a:off x="8071460" y="4535382"/>
            <a:ext cx="1783739" cy="7466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Combinational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circuit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F70FD58-531B-4CC0-A2E4-99B10C1BEA0D}"/>
              </a:ext>
            </a:extLst>
          </p:cNvPr>
          <p:cNvSpPr/>
          <p:nvPr/>
        </p:nvSpPr>
        <p:spPr>
          <a:xfrm>
            <a:off x="8831252" y="5427695"/>
            <a:ext cx="423746" cy="7466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Isosceles Triangle 29">
            <a:extLst>
              <a:ext uri="{FF2B5EF4-FFF2-40B4-BE49-F238E27FC236}">
                <a16:creationId xmlns:a16="http://schemas.microsoft.com/office/drawing/2014/main" id="{2D41EF28-A88E-4475-9D03-F3369E9A86EC}"/>
              </a:ext>
            </a:extLst>
          </p:cNvPr>
          <p:cNvSpPr/>
          <p:nvPr/>
        </p:nvSpPr>
        <p:spPr>
          <a:xfrm flipV="1">
            <a:off x="8933843" y="5427695"/>
            <a:ext cx="218564" cy="179387"/>
          </a:xfrm>
          <a:prstGeom prst="triangle">
            <a:avLst>
              <a:gd name="adj" fmla="val 47959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5F5EF56-6907-4A32-9810-1622936956AD}"/>
              </a:ext>
            </a:extLst>
          </p:cNvPr>
          <p:cNvCxnSpPr>
            <a:cxnSpLocks/>
          </p:cNvCxnSpPr>
          <p:nvPr/>
        </p:nvCxnSpPr>
        <p:spPr>
          <a:xfrm>
            <a:off x="7491896" y="4744216"/>
            <a:ext cx="579564" cy="0"/>
          </a:xfrm>
          <a:prstGeom prst="line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843A4F78-5602-41B6-B13F-67E5BE95487A}"/>
              </a:ext>
            </a:extLst>
          </p:cNvPr>
          <p:cNvCxnSpPr>
            <a:cxnSpLocks/>
          </p:cNvCxnSpPr>
          <p:nvPr/>
        </p:nvCxnSpPr>
        <p:spPr>
          <a:xfrm>
            <a:off x="9855199" y="4744216"/>
            <a:ext cx="579564" cy="0"/>
          </a:xfrm>
          <a:prstGeom prst="line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B4057E20-B4EA-4ECC-8D48-3232EB085E27}"/>
              </a:ext>
            </a:extLst>
          </p:cNvPr>
          <p:cNvCxnSpPr>
            <a:cxnSpLocks/>
            <a:stCxn id="27" idx="3"/>
            <a:endCxn id="29" idx="3"/>
          </p:cNvCxnSpPr>
          <p:nvPr/>
        </p:nvCxnSpPr>
        <p:spPr>
          <a:xfrm flipH="1">
            <a:off x="9254998" y="4908694"/>
            <a:ext cx="600201" cy="892313"/>
          </a:xfrm>
          <a:prstGeom prst="bentConnector3">
            <a:avLst>
              <a:gd name="adj1" fmla="val -38087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5">
            <a:extLst>
              <a:ext uri="{FF2B5EF4-FFF2-40B4-BE49-F238E27FC236}">
                <a16:creationId xmlns:a16="http://schemas.microsoft.com/office/drawing/2014/main" id="{A6A10C2D-A9F8-4018-A041-3A7A8EFE19F3}"/>
              </a:ext>
            </a:extLst>
          </p:cNvPr>
          <p:cNvCxnSpPr>
            <a:cxnSpLocks/>
            <a:stCxn id="29" idx="1"/>
            <a:endCxn id="27" idx="1"/>
          </p:cNvCxnSpPr>
          <p:nvPr/>
        </p:nvCxnSpPr>
        <p:spPr>
          <a:xfrm rot="10800000">
            <a:off x="8071460" y="4908695"/>
            <a:ext cx="759792" cy="892313"/>
          </a:xfrm>
          <a:prstGeom prst="bentConnector3">
            <a:avLst>
              <a:gd name="adj1" fmla="val 130087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FDA758E5-6FE3-4D0D-B1CA-A27033326303}"/>
              </a:ext>
            </a:extLst>
          </p:cNvPr>
          <p:cNvSpPr txBox="1"/>
          <p:nvPr/>
        </p:nvSpPr>
        <p:spPr>
          <a:xfrm>
            <a:off x="6864250" y="4559550"/>
            <a:ext cx="679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5CAE5C4-1CC0-4DF1-B679-209167B654EF}"/>
              </a:ext>
            </a:extLst>
          </p:cNvPr>
          <p:cNvSpPr txBox="1"/>
          <p:nvPr/>
        </p:nvSpPr>
        <p:spPr>
          <a:xfrm>
            <a:off x="10432809" y="4559550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87C23A5-A06A-41E6-B35F-6CFDC268CB77}"/>
              </a:ext>
            </a:extLst>
          </p:cNvPr>
          <p:cNvSpPr txBox="1"/>
          <p:nvPr/>
        </p:nvSpPr>
        <p:spPr>
          <a:xfrm>
            <a:off x="9254998" y="5837347"/>
            <a:ext cx="644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state</a:t>
            </a:r>
          </a:p>
        </p:txBody>
      </p:sp>
    </p:spTree>
    <p:extLst>
      <p:ext uri="{BB962C8B-B14F-4D97-AF65-F5344CB8AC3E}">
        <p14:creationId xmlns:p14="http://schemas.microsoft.com/office/powerpoint/2010/main" val="3575520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26" grpId="0"/>
      <p:bldP spid="27" grpId="0" animBg="1"/>
      <p:bldP spid="29" grpId="0" animBg="1"/>
      <p:bldP spid="30" grpId="0" animBg="1"/>
      <p:bldP spid="42" grpId="0"/>
      <p:bldP spid="43" grpId="0"/>
      <p:bldP spid="44" grpId="0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D029E4-0907-4468-8F29-A620C764B3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Synchronous circuits ideas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F79EA1-7933-4943-B377-FB82C65DC9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entire state is stored in latches</a:t>
            </a:r>
          </a:p>
          <a:p>
            <a:pPr lvl="1"/>
            <a:r>
              <a:rPr lang="en-US" dirty="0"/>
              <a:t>State summarizes the entire history of the circuit</a:t>
            </a:r>
          </a:p>
          <a:p>
            <a:pPr lvl="1"/>
            <a:r>
              <a:rPr lang="en-US" dirty="0"/>
              <a:t>State = checkpoint. </a:t>
            </a:r>
          </a:p>
          <a:p>
            <a:r>
              <a:rPr lang="en-US" dirty="0"/>
              <a:t>Optimizations such as retiming can be used to minimize state</a:t>
            </a:r>
          </a:p>
          <a:p>
            <a:pPr lvl="1"/>
            <a:r>
              <a:rPr lang="en-US" dirty="0"/>
              <a:t>Retiming moves around latches without changing the circuit semantics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4FEDAB-B0A7-4EEF-A019-8B5DB13FBA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977557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3CCDB-C301-4CC7-9980-75C9BFBF38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691" y="365125"/>
            <a:ext cx="11795759" cy="1325563"/>
          </a:xfrm>
        </p:spPr>
        <p:txBody>
          <a:bodyPr/>
          <a:lstStyle/>
          <a:p>
            <a:r>
              <a:rPr lang="en-US" dirty="0"/>
              <a:t>DBSP vs Differential Dataflow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3523FD5-3B58-40F8-B208-B317B74BDAF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59453" y="1589164"/>
                <a:ext cx="11579997" cy="4767186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DBSP is inspired by DD</a:t>
                </a:r>
              </a:p>
              <a:p>
                <a:r>
                  <a:rPr lang="en-US" sz="2400" dirty="0">
                    <a:hlinkClick r:id="rId2"/>
                  </a:rPr>
                  <a:t>https://github.com/TimelyDataflow/differential-dataflow</a:t>
                </a:r>
                <a:r>
                  <a:rPr lang="en-US" dirty="0"/>
                  <a:t> </a:t>
                </a:r>
              </a:p>
              <a:p>
                <a:r>
                  <a:rPr lang="en-US" dirty="0"/>
                  <a:t>DBSP is much simpler than DD</a:t>
                </a:r>
              </a:p>
              <a:p>
                <a:pPr lvl="1"/>
                <a:r>
                  <a:rPr lang="en-US" dirty="0"/>
                  <a:t>DD has the notion of “change” built-in</a:t>
                </a:r>
              </a:p>
              <a:p>
                <a:pPr lvl="1"/>
                <a:r>
                  <a:rPr lang="en-US" dirty="0"/>
                  <a:t>In DBSP the changes are obtained by using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en-US" dirty="0"/>
              </a:p>
              <a:p>
                <a:r>
                  <a:rPr lang="en-US" dirty="0"/>
                  <a:t>DD is more general</a:t>
                </a:r>
              </a:p>
              <a:p>
                <a:pPr lvl="1"/>
                <a:r>
                  <a:rPr lang="en-US" dirty="0"/>
                  <a:t>DBSP requires that input changes are streamed in time order</a:t>
                </a:r>
              </a:p>
              <a:p>
                <a:pPr lvl="1"/>
                <a:r>
                  <a:rPr lang="en-US" dirty="0"/>
                  <a:t>In DD changes can be made at any time, not just in time order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3523FD5-3B58-40F8-B208-B317B74BDA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59453" y="1589164"/>
                <a:ext cx="11579997" cy="4767186"/>
              </a:xfrm>
              <a:blipFill>
                <a:blip r:embed="rId3"/>
                <a:stretch>
                  <a:fillRect l="-947" t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F26322-8D55-4702-8174-35A5E5E46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7185932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6FA47-024C-4B15-95DC-F4C7F874F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Proof of the cycle rule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1066B5-5527-45F5-A38E-259CD48027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125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6C6161B-3E2A-48BF-A31C-41B5F491E057}"/>
                  </a:ext>
                </a:extLst>
              </p:cNvPr>
              <p:cNvSpPr txBox="1"/>
              <p:nvPr/>
            </p:nvSpPr>
            <p:spPr>
              <a:xfrm>
                <a:off x="4335615" y="2847395"/>
                <a:ext cx="454949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⇔</m:t>
                      </m:r>
                    </m:oMath>
                  </m:oMathPara>
                </a14:m>
                <a:endParaRPr lang="en-US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6C6161B-3E2A-48BF-A31C-41B5F491E0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5615" y="2847395"/>
                <a:ext cx="454949" cy="55399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2EE3A767-DDA3-4D46-A92F-3B0AEBF6CE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6991" y="2355066"/>
            <a:ext cx="1924050" cy="13430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A79DCFA-3349-4298-80FE-17CD5D9232E0}"/>
                  </a:ext>
                </a:extLst>
              </p:cNvPr>
              <p:cNvSpPr txBox="1"/>
              <p:nvPr/>
            </p:nvSpPr>
            <p:spPr>
              <a:xfrm>
                <a:off x="8664431" y="2847395"/>
                <a:ext cx="373502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⇔</m:t>
                      </m:r>
                    </m:oMath>
                  </m:oMathPara>
                </a14:m>
                <a:endParaRPr lang="en-US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A79DCFA-3349-4298-80FE-17CD5D9232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4431" y="2847395"/>
                <a:ext cx="373502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Picture 17">
            <a:extLst>
              <a:ext uri="{FF2B5EF4-FFF2-40B4-BE49-F238E27FC236}">
                <a16:creationId xmlns:a16="http://schemas.microsoft.com/office/drawing/2014/main" id="{782AA7BA-50F8-4D20-8878-B0515E8E5F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1687" y="2821489"/>
            <a:ext cx="3162300" cy="10287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16A89DB-60ED-4E13-A58B-E21C3587E5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03974" y="2511926"/>
            <a:ext cx="3581400" cy="1647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765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8F441D-5753-4A83-A735-93B7701DE8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Silence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8C223C3-EE29-4749-9698-4A8A299A16F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1057467" cy="4351338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=0, ∀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ℕ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 is the neutral element for stream addition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8C223C3-EE29-4749-9698-4A8A299A16F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1057467" cy="4351338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6FB320-AC25-4FAA-B89D-0D9908822D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13</a:t>
            </a:fld>
            <a:endParaRPr lang="en-US"/>
          </a:p>
        </p:txBody>
      </p:sp>
      <p:pic>
        <p:nvPicPr>
          <p:cNvPr id="6" name="Picture 5" descr="A picture containing accessory, orange, bandage, Band Aid&#10;&#10;Description automatically generated">
            <a:extLst>
              <a:ext uri="{FF2B5EF4-FFF2-40B4-BE49-F238E27FC236}">
                <a16:creationId xmlns:a16="http://schemas.microsoft.com/office/drawing/2014/main" id="{BCD4CCE3-467E-447A-A996-F6F59CBB2E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3434" y="3045089"/>
            <a:ext cx="3221567" cy="3221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6534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7CD29-A711-4E91-9F71-1989C9E1D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Amplification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175EF2-B7BB-4409-826D-CA3FF8A7A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14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8E108535-70F9-4BDC-A93E-F5C8FAA05B0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45064" y="3828983"/>
                <a:ext cx="8941045" cy="1237029"/>
              </a:xfrm>
            </p:spPr>
            <p:txBody>
              <a:bodyPr>
                <a:normAutofit/>
              </a:bodyPr>
              <a:lstStyle/>
              <a:p>
                <a:r>
                  <a:rPr lang="en-US" dirty="0">
                    <a:latin typeface="Cambria Math" panose="02040503050406030204" pitchFamily="18" charset="0"/>
                  </a:rPr>
                  <a:t>Increase amplitude by a factor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endParaRPr lang="en-US" dirty="0">
                  <a:latin typeface="Cambria Math" panose="02040503050406030204" pitchFamily="18" charset="0"/>
                </a:endParaRPr>
              </a:p>
              <a:p>
                <a:r>
                  <a:rPr lang="en-US" dirty="0">
                    <a:latin typeface="Cambria Math" panose="02040503050406030204" pitchFamily="18" charset="0"/>
                  </a:rPr>
                  <a:t>Lift the scaling function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𝑐𝑥</m:t>
                    </m:r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8E108535-70F9-4BDC-A93E-F5C8FAA05B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45064" y="3828983"/>
                <a:ext cx="8941045" cy="1237029"/>
              </a:xfrm>
              <a:blipFill>
                <a:blip r:embed="rId3"/>
                <a:stretch>
                  <a:fillRect l="-1227" t="-83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A274EAF5-2378-43CB-BFB7-4943FA3262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401" y="62971"/>
            <a:ext cx="4471252" cy="2724483"/>
          </a:xfrm>
          <a:prstGeom prst="rect">
            <a:avLst/>
          </a:prstGeom>
        </p:spPr>
      </p:pic>
      <p:pic>
        <p:nvPicPr>
          <p:cNvPr id="14" name="Picture 13" descr="Diagram&#10;&#10;Description automatically generated">
            <a:extLst>
              <a:ext uri="{FF2B5EF4-FFF2-40B4-BE49-F238E27FC236}">
                <a16:creationId xmlns:a16="http://schemas.microsoft.com/office/drawing/2014/main" id="{1B814762-2AE8-457D-BAB2-A54FF5F71D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237" y="1598742"/>
            <a:ext cx="5724525" cy="22669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0A336108-5A86-4365-9E8B-E943F5F7D9B4}"/>
                  </a:ext>
                </a:extLst>
              </p:cNvPr>
              <p:cNvSpPr/>
              <p:nvPr/>
            </p:nvSpPr>
            <p:spPr>
              <a:xfrm>
                <a:off x="5792806" y="5399437"/>
                <a:ext cx="732366" cy="51646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↑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0A336108-5A86-4365-9E8B-E943F5F7D9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2806" y="5399437"/>
                <a:ext cx="732366" cy="51646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DAF03320-BA1D-4D74-9467-250214C50D89}"/>
              </a:ext>
            </a:extLst>
          </p:cNvPr>
          <p:cNvCxnSpPr>
            <a:cxnSpLocks/>
          </p:cNvCxnSpPr>
          <p:nvPr/>
        </p:nvCxnSpPr>
        <p:spPr>
          <a:xfrm>
            <a:off x="5486138" y="5657670"/>
            <a:ext cx="306668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DAE095A7-DC37-4439-8F6F-658FCEBB7738}"/>
              </a:ext>
            </a:extLst>
          </p:cNvPr>
          <p:cNvCxnSpPr>
            <a:cxnSpLocks/>
          </p:cNvCxnSpPr>
          <p:nvPr/>
        </p:nvCxnSpPr>
        <p:spPr>
          <a:xfrm>
            <a:off x="6525172" y="5652121"/>
            <a:ext cx="317492" cy="1109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7" name="Group 66">
            <a:extLst>
              <a:ext uri="{FF2B5EF4-FFF2-40B4-BE49-F238E27FC236}">
                <a16:creationId xmlns:a16="http://schemas.microsoft.com/office/drawing/2014/main" id="{348CB08D-C6DC-48BA-8973-780E488E3CB2}"/>
              </a:ext>
            </a:extLst>
          </p:cNvPr>
          <p:cNvGrpSpPr/>
          <p:nvPr/>
        </p:nvGrpSpPr>
        <p:grpSpPr>
          <a:xfrm>
            <a:off x="3932148" y="5475902"/>
            <a:ext cx="1574156" cy="369332"/>
            <a:chOff x="2951544" y="365125"/>
            <a:chExt cx="1574156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302927E6-FFF1-447D-A722-851ED986E9AD}"/>
                    </a:ext>
                  </a:extLst>
                </p:cNvPr>
                <p:cNvSpPr txBox="1"/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302927E6-FFF1-447D-A722-851ED986E9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237F3E52-55F6-4D3E-9B8A-4F60DA2AB0AC}"/>
                    </a:ext>
                  </a:extLst>
                </p:cNvPr>
                <p:cNvSpPr txBox="1"/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237F3E52-55F6-4D3E-9B8A-4F60DA2AB0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8E9E5766-FFD9-457A-90B9-BFF1D48FE24D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8E9E5766-FFD9-457A-90B9-BFF1D48FE2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64141F49-4AF2-4300-B9FB-E355959C3730}"/>
                </a:ext>
              </a:extLst>
            </p:cNvPr>
            <p:cNvSpPr txBox="1"/>
            <p:nvPr/>
          </p:nvSpPr>
          <p:spPr>
            <a:xfrm>
              <a:off x="4132161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D34D1FAA-E0EA-4E9C-8E4A-838AA97D4F47}"/>
              </a:ext>
            </a:extLst>
          </p:cNvPr>
          <p:cNvGrpSpPr/>
          <p:nvPr/>
        </p:nvGrpSpPr>
        <p:grpSpPr>
          <a:xfrm>
            <a:off x="6875698" y="5467455"/>
            <a:ext cx="1574156" cy="369332"/>
            <a:chOff x="2951544" y="365125"/>
            <a:chExt cx="1574156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E4BDD437-48C2-449E-85F8-71C4FF4D679B}"/>
                    </a:ext>
                  </a:extLst>
                </p:cNvPr>
                <p:cNvSpPr txBox="1"/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𝑐𝑎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E4BDD437-48C2-449E-85F8-71C4FF4D679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29700E34-7637-413F-AEA0-8755684E7F9E}"/>
                    </a:ext>
                  </a:extLst>
                </p:cNvPr>
                <p:cNvSpPr txBox="1"/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𝑐𝑏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29700E34-7637-413F-AEA0-8755684E7F9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E936C790-7DAD-4D78-93EB-AE503251D9B7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𝑐𝑐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E936C790-7DAD-4D78-93EB-AE503251D9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67050761-61A5-4FB6-9DB2-E39EB625CC12}"/>
                </a:ext>
              </a:extLst>
            </p:cNvPr>
            <p:cNvSpPr txBox="1"/>
            <p:nvPr/>
          </p:nvSpPr>
          <p:spPr>
            <a:xfrm>
              <a:off x="4132161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619809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79C8B-C467-4A39-BDD2-7BAEE923C0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Negation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A53BFC-3FE3-48E0-AB15-8E64D3743D1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1074400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>
                    <a:latin typeface="Cambria Math" panose="02040503050406030204" pitchFamily="18" charset="0"/>
                  </a:rPr>
                  <a:t>Lifted unary minus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sub>
                    </m:sSub>
                  </m:oMath>
                </a14:m>
                <a:endParaRPr lang="en-US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=−(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A53BFC-3FE3-48E0-AB15-8E64D3743D1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1074400" cy="4351338"/>
              </a:xfrm>
              <a:blipFill>
                <a:blip r:embed="rId2"/>
                <a:stretch>
                  <a:fillRect l="-991"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E471AE-72A2-4A49-90D0-96481DE8D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15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FE2CABB2-FB74-45FB-9B3B-A742C5EFB348}"/>
                  </a:ext>
                </a:extLst>
              </p:cNvPr>
              <p:cNvSpPr/>
              <p:nvPr/>
            </p:nvSpPr>
            <p:spPr>
              <a:xfrm>
                <a:off x="5433208" y="3769699"/>
                <a:ext cx="732366" cy="51646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FE2CABB2-FB74-45FB-9B3B-A742C5EFB3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3208" y="3769699"/>
                <a:ext cx="732366" cy="51646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004F239-0A01-436E-9F3D-5696968689A8}"/>
              </a:ext>
            </a:extLst>
          </p:cNvPr>
          <p:cNvCxnSpPr>
            <a:cxnSpLocks/>
          </p:cNvCxnSpPr>
          <p:nvPr/>
        </p:nvCxnSpPr>
        <p:spPr>
          <a:xfrm>
            <a:off x="5126540" y="4027932"/>
            <a:ext cx="306668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29ED25D-65BA-4613-BC83-800260302133}"/>
              </a:ext>
            </a:extLst>
          </p:cNvPr>
          <p:cNvCxnSpPr>
            <a:cxnSpLocks/>
          </p:cNvCxnSpPr>
          <p:nvPr/>
        </p:nvCxnSpPr>
        <p:spPr>
          <a:xfrm>
            <a:off x="6165574" y="4022383"/>
            <a:ext cx="317492" cy="1109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45D3F99-E39B-4183-97A1-5EBC1CE75B76}"/>
              </a:ext>
            </a:extLst>
          </p:cNvPr>
          <p:cNvGrpSpPr/>
          <p:nvPr/>
        </p:nvGrpSpPr>
        <p:grpSpPr>
          <a:xfrm>
            <a:off x="3572550" y="3846164"/>
            <a:ext cx="1574156" cy="369332"/>
            <a:chOff x="2951544" y="365125"/>
            <a:chExt cx="1574156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2712309B-A5F8-4FEA-AA6F-72146CD9934D}"/>
                    </a:ext>
                  </a:extLst>
                </p:cNvPr>
                <p:cNvSpPr txBox="1"/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2712309B-A5F8-4FEA-AA6F-72146CD993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7153F5B3-5AFE-4BDE-A3BD-CAD0C567779A}"/>
                    </a:ext>
                  </a:extLst>
                </p:cNvPr>
                <p:cNvSpPr txBox="1"/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7153F5B3-5AFE-4BDE-A3BD-CAD0C567779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6F2121E4-D39F-43F9-9B1D-63E1F2C7876E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6F2121E4-D39F-43F9-9B1D-63E1F2C7876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0795CD8-8D1D-4B4C-B7A4-DE1DEA33EF2B}"/>
                </a:ext>
              </a:extLst>
            </p:cNvPr>
            <p:cNvSpPr txBox="1"/>
            <p:nvPr/>
          </p:nvSpPr>
          <p:spPr>
            <a:xfrm>
              <a:off x="4132161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BC7760F-9D8F-49AF-849E-B6F77F88E60C}"/>
              </a:ext>
            </a:extLst>
          </p:cNvPr>
          <p:cNvGrpSpPr/>
          <p:nvPr/>
        </p:nvGrpSpPr>
        <p:grpSpPr>
          <a:xfrm>
            <a:off x="6573819" y="3816628"/>
            <a:ext cx="1574156" cy="369332"/>
            <a:chOff x="2951544" y="365125"/>
            <a:chExt cx="1574156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11E4937E-F705-44C4-B463-1CECCFDC5F8E}"/>
                    </a:ext>
                  </a:extLst>
                </p:cNvPr>
                <p:cNvSpPr txBox="1"/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11E4937E-F705-44C4-B463-1CECCFDC5F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blipFill>
                  <a:blip r:embed="rId7"/>
                  <a:stretch>
                    <a:fillRect r="-11940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058501E3-657A-4AD1-9181-1220942634FA}"/>
                    </a:ext>
                  </a:extLst>
                </p:cNvPr>
                <p:cNvSpPr txBox="1"/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058501E3-657A-4AD1-9181-1220942634F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blipFill>
                  <a:blip r:embed="rId8"/>
                  <a:stretch>
                    <a:fillRect r="-18182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2EFC1945-BD08-4286-BAD8-2B952E87DCD4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𝑐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2EFC1945-BD08-4286-BAD8-2B952E87DCD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blipFill>
                  <a:blip r:embed="rId9"/>
                  <a:stretch>
                    <a:fillRect r="-5970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0064397-E16D-44CA-A198-B94F33C21B4A}"/>
                </a:ext>
              </a:extLst>
            </p:cNvPr>
            <p:cNvSpPr txBox="1"/>
            <p:nvPr/>
          </p:nvSpPr>
          <p:spPr>
            <a:xfrm>
              <a:off x="4132161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  <p:pic>
        <p:nvPicPr>
          <p:cNvPr id="25" name="Picture 24" descr="Diagram&#10;&#10;Description automatically generated">
            <a:extLst>
              <a:ext uri="{FF2B5EF4-FFF2-40B4-BE49-F238E27FC236}">
                <a16:creationId xmlns:a16="http://schemas.microsoft.com/office/drawing/2014/main" id="{AFC16701-6CEF-4363-9128-EC5CC296439A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233" r="54931" b="27121"/>
          <a:stretch/>
        </p:blipFill>
        <p:spPr>
          <a:xfrm>
            <a:off x="3068994" y="4504749"/>
            <a:ext cx="2187728" cy="74877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9859269-21FD-4847-ABB6-5AE34A845B8A}"/>
              </a:ext>
            </a:extLst>
          </p:cNvPr>
          <p:cNvSpPr/>
          <p:nvPr/>
        </p:nvSpPr>
        <p:spPr>
          <a:xfrm>
            <a:off x="3966089" y="5318928"/>
            <a:ext cx="468406" cy="4498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 descr="Diagram&#10;&#10;Description automatically generated">
            <a:extLst>
              <a:ext uri="{FF2B5EF4-FFF2-40B4-BE49-F238E27FC236}">
                <a16:creationId xmlns:a16="http://schemas.microsoft.com/office/drawing/2014/main" id="{75CF5074-FF18-4782-928B-AA5233DFB14D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879" r="54931" b="1024"/>
          <a:stretch/>
        </p:blipFill>
        <p:spPr>
          <a:xfrm>
            <a:off x="6267033" y="4594841"/>
            <a:ext cx="2187728" cy="724087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D8E9F5D9-873D-4B01-8DF5-241B7B6271B1}"/>
              </a:ext>
            </a:extLst>
          </p:cNvPr>
          <p:cNvSpPr/>
          <p:nvPr/>
        </p:nvSpPr>
        <p:spPr>
          <a:xfrm>
            <a:off x="7189100" y="5318928"/>
            <a:ext cx="468406" cy="4498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7063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D7276-D14A-4D34-A879-77D79FC74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Chaining operators into circuits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D178E5-FD07-46C1-B7E1-195BFA03B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16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D0E0E73F-81C7-4E11-AE79-4E4F04191B41}"/>
                  </a:ext>
                </a:extLst>
              </p:cNvPr>
              <p:cNvSpPr/>
              <p:nvPr/>
            </p:nvSpPr>
            <p:spPr>
              <a:xfrm>
                <a:off x="4663675" y="3445259"/>
                <a:ext cx="732366" cy="51646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D0E0E73F-81C7-4E11-AE79-4E4F04191B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3675" y="3445259"/>
                <a:ext cx="732366" cy="51646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AD8AFA8-3190-4FE4-8628-27D5C061A479}"/>
              </a:ext>
            </a:extLst>
          </p:cNvPr>
          <p:cNvCxnSpPr>
            <a:cxnSpLocks/>
          </p:cNvCxnSpPr>
          <p:nvPr/>
        </p:nvCxnSpPr>
        <p:spPr>
          <a:xfrm>
            <a:off x="4357007" y="3703492"/>
            <a:ext cx="306668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F92B300-C8F6-42F2-9685-5ED4B769807B}"/>
              </a:ext>
            </a:extLst>
          </p:cNvPr>
          <p:cNvCxnSpPr>
            <a:cxnSpLocks/>
            <a:stCxn id="5" idx="3"/>
            <a:endCxn id="9" idx="1"/>
          </p:cNvCxnSpPr>
          <p:nvPr/>
        </p:nvCxnSpPr>
        <p:spPr>
          <a:xfrm>
            <a:off x="5396041" y="3703493"/>
            <a:ext cx="42146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246396B-A576-4DCF-8B6E-7B420D61CD97}"/>
                  </a:ext>
                </a:extLst>
              </p:cNvPr>
              <p:cNvSpPr txBox="1"/>
              <p:nvPr/>
            </p:nvSpPr>
            <p:spPr>
              <a:xfrm>
                <a:off x="3966625" y="3513277"/>
                <a:ext cx="39038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i="1" baseline="-25000" dirty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i="1" baseline="-25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246396B-A576-4DCF-8B6E-7B420D61CD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6625" y="3513277"/>
                <a:ext cx="390382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683BDAC-F865-441F-8723-AA0391D31EB3}"/>
                  </a:ext>
                </a:extLst>
              </p:cNvPr>
              <p:cNvSpPr/>
              <p:nvPr/>
            </p:nvSpPr>
            <p:spPr>
              <a:xfrm>
                <a:off x="5817509" y="3445259"/>
                <a:ext cx="732366" cy="51646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683BDAC-F865-441F-8723-AA0391D31E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7509" y="3445259"/>
                <a:ext cx="732366" cy="51646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FF6A6CCC-EEEF-45C2-B243-E6EEDDA6CE08}"/>
                  </a:ext>
                </a:extLst>
              </p:cNvPr>
              <p:cNvSpPr/>
              <p:nvPr/>
            </p:nvSpPr>
            <p:spPr>
              <a:xfrm>
                <a:off x="6971343" y="3439709"/>
                <a:ext cx="732366" cy="51646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FF6A6CCC-EEEF-45C2-B243-E6EEDDA6CE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1343" y="3439709"/>
                <a:ext cx="732366" cy="51646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E10D9E0-DF7E-4FD6-89BE-94133536F796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 flipV="1">
            <a:off x="6549875" y="3697943"/>
            <a:ext cx="421468" cy="555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43A9842-91DD-4213-8403-7E56AD189AA0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7703709" y="3697943"/>
            <a:ext cx="37626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97D6C1F0-3FB8-4096-8A3D-FB7A6C792B7C}"/>
              </a:ext>
            </a:extLst>
          </p:cNvPr>
          <p:cNvSpPr txBox="1"/>
          <p:nvPr/>
        </p:nvSpPr>
        <p:spPr>
          <a:xfrm>
            <a:off x="8079974" y="3485283"/>
            <a:ext cx="237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o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3C4B7B9-5E68-4EBC-B591-2B41104EB069}"/>
              </a:ext>
            </a:extLst>
          </p:cNvPr>
          <p:cNvSpPr/>
          <p:nvPr/>
        </p:nvSpPr>
        <p:spPr>
          <a:xfrm>
            <a:off x="4492699" y="3272244"/>
            <a:ext cx="3378414" cy="168576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E60B1E4F-D6DC-4AEA-A4E1-5CAE5DDF92F3}"/>
                  </a:ext>
                </a:extLst>
              </p:cNvPr>
              <p:cNvSpPr/>
              <p:nvPr/>
            </p:nvSpPr>
            <p:spPr>
              <a:xfrm>
                <a:off x="4663675" y="4201632"/>
                <a:ext cx="732366" cy="51646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E60B1E4F-D6DC-4AEA-A4E1-5CAE5DDF92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3675" y="4201632"/>
                <a:ext cx="732366" cy="51646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8939AB7-4897-4237-8E0D-AA18EDEE5449}"/>
              </a:ext>
            </a:extLst>
          </p:cNvPr>
          <p:cNvCxnSpPr>
            <a:cxnSpLocks/>
            <a:stCxn id="20" idx="3"/>
            <a:endCxn id="9" idx="2"/>
          </p:cNvCxnSpPr>
          <p:nvPr/>
        </p:nvCxnSpPr>
        <p:spPr>
          <a:xfrm flipV="1">
            <a:off x="5396041" y="3961726"/>
            <a:ext cx="787651" cy="49814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7C78225-6EBF-421B-B8E1-C88A04DBEB59}"/>
              </a:ext>
            </a:extLst>
          </p:cNvPr>
          <p:cNvCxnSpPr>
            <a:cxnSpLocks/>
          </p:cNvCxnSpPr>
          <p:nvPr/>
        </p:nvCxnSpPr>
        <p:spPr>
          <a:xfrm>
            <a:off x="4357007" y="4465771"/>
            <a:ext cx="306668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64D4D04-C0F1-49FC-9A36-3178B35D0158}"/>
                  </a:ext>
                </a:extLst>
              </p:cNvPr>
              <p:cNvSpPr txBox="1"/>
              <p:nvPr/>
            </p:nvSpPr>
            <p:spPr>
              <a:xfrm>
                <a:off x="3966625" y="4275556"/>
                <a:ext cx="39038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i="1" baseline="-25000" dirty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i="1" baseline="-250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64D4D04-C0F1-49FC-9A36-3178B35D01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6625" y="4275556"/>
                <a:ext cx="390382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9BB8E00A-7023-EAEB-3EA6-31B0C80D0B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“Dataflow graphs”</a:t>
            </a:r>
          </a:p>
        </p:txBody>
      </p:sp>
    </p:spTree>
    <p:extLst>
      <p:ext uri="{BB962C8B-B14F-4D97-AF65-F5344CB8AC3E}">
        <p14:creationId xmlns:p14="http://schemas.microsoft.com/office/powerpoint/2010/main" val="9020347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26450-7B8C-4FC9-929A-8FFD40C5C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Noise cancellation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135420-0079-4993-B740-DB600041BF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Predict future values (easy for periodic signals) </a:t>
            </a:r>
          </a:p>
          <a:p>
            <a:r>
              <a:rPr lang="en-US" dirty="0"/>
              <a:t>G</a:t>
            </a:r>
            <a:r>
              <a:rPr lang="en-US" sz="2800" dirty="0"/>
              <a:t>enerate a negated stream</a:t>
            </a:r>
          </a:p>
          <a:p>
            <a:r>
              <a:rPr lang="en-US" dirty="0"/>
              <a:t>Add it to original stream</a:t>
            </a:r>
            <a:endParaRPr lang="en-US" sz="2800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6A0BE7-1AEE-47B8-B70C-49EF52453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17</a:t>
            </a:fld>
            <a:endParaRPr lang="en-US"/>
          </a:p>
        </p:txBody>
      </p:sp>
      <p:pic>
        <p:nvPicPr>
          <p:cNvPr id="5" name="Picture 4" descr="A picture containing earphone, electronics&#10;&#10;Description automatically generated">
            <a:extLst>
              <a:ext uri="{FF2B5EF4-FFF2-40B4-BE49-F238E27FC236}">
                <a16:creationId xmlns:a16="http://schemas.microsoft.com/office/drawing/2014/main" id="{DF271762-82A5-415E-8D2F-92B29FA0BE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9237" y="1527720"/>
            <a:ext cx="2406294" cy="3915833"/>
          </a:xfrm>
          <a:prstGeom prst="rect">
            <a:avLst/>
          </a:prstGeom>
        </p:spPr>
      </p:pic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23440F70-6998-4655-9332-3949C612BAA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233"/>
          <a:stretch/>
        </p:blipFill>
        <p:spPr>
          <a:xfrm>
            <a:off x="2238947" y="3754048"/>
            <a:ext cx="4854183" cy="1968754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128CCA8B-E757-48AA-B1AE-A05BF4047468}"/>
              </a:ext>
            </a:extLst>
          </p:cNvPr>
          <p:cNvSpPr/>
          <p:nvPr/>
        </p:nvSpPr>
        <p:spPr>
          <a:xfrm>
            <a:off x="6540412" y="5757450"/>
            <a:ext cx="423334" cy="406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0C278AA-8555-41E2-84A4-49A5C5A6B77C}"/>
              </a:ext>
            </a:extLst>
          </p:cNvPr>
          <p:cNvSpPr txBox="1"/>
          <p:nvPr/>
        </p:nvSpPr>
        <p:spPr>
          <a:xfrm>
            <a:off x="4666788" y="5665889"/>
            <a:ext cx="2664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 err="1"/>
              <a:t>i</a:t>
            </a:r>
            <a:endParaRPr lang="en-US" sz="2800" i="1" baseline="-25000" dirty="0"/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8A7C1265-2A32-4115-8CDC-169CAFF99039}"/>
              </a:ext>
            </a:extLst>
          </p:cNvPr>
          <p:cNvCxnSpPr>
            <a:cxnSpLocks/>
            <a:stCxn id="12" idx="3"/>
            <a:endCxn id="10" idx="0"/>
          </p:cNvCxnSpPr>
          <p:nvPr/>
        </p:nvCxnSpPr>
        <p:spPr>
          <a:xfrm flipV="1">
            <a:off x="4933208" y="5757450"/>
            <a:ext cx="1818871" cy="170049"/>
          </a:xfrm>
          <a:prstGeom prst="bentConnector4">
            <a:avLst>
              <a:gd name="adj1" fmla="val 23111"/>
              <a:gd name="adj2" fmla="val 244783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5">
            <a:extLst>
              <a:ext uri="{FF2B5EF4-FFF2-40B4-BE49-F238E27FC236}">
                <a16:creationId xmlns:a16="http://schemas.microsoft.com/office/drawing/2014/main" id="{51E3AC85-B97C-4919-A73A-1595A6E1D533}"/>
              </a:ext>
            </a:extLst>
          </p:cNvPr>
          <p:cNvCxnSpPr>
            <a:cxnSpLocks/>
            <a:stCxn id="12" idx="3"/>
            <a:endCxn id="19" idx="2"/>
          </p:cNvCxnSpPr>
          <p:nvPr/>
        </p:nvCxnSpPr>
        <p:spPr>
          <a:xfrm>
            <a:off x="4933208" y="5927499"/>
            <a:ext cx="836997" cy="433875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9">
            <a:extLst>
              <a:ext uri="{FF2B5EF4-FFF2-40B4-BE49-F238E27FC236}">
                <a16:creationId xmlns:a16="http://schemas.microsoft.com/office/drawing/2014/main" id="{B33BD7D4-9B6F-4D25-8978-7E0CAB20E5FD}"/>
              </a:ext>
            </a:extLst>
          </p:cNvPr>
          <p:cNvCxnSpPr>
            <a:cxnSpLocks/>
            <a:stCxn id="10" idx="6"/>
          </p:cNvCxnSpPr>
          <p:nvPr/>
        </p:nvCxnSpPr>
        <p:spPr>
          <a:xfrm flipV="1">
            <a:off x="6963746" y="5956416"/>
            <a:ext cx="346873" cy="42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62E1A8B2-2E7A-4565-BD53-80D0C0408C88}"/>
              </a:ext>
            </a:extLst>
          </p:cNvPr>
          <p:cNvSpPr txBox="1"/>
          <p:nvPr/>
        </p:nvSpPr>
        <p:spPr>
          <a:xfrm>
            <a:off x="7263967" y="5646394"/>
            <a:ext cx="3738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/>
              <a:t>o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0BA7DF0-82AF-4BA9-A257-FD04BFA57D36}"/>
              </a:ext>
            </a:extLst>
          </p:cNvPr>
          <p:cNvSpPr/>
          <p:nvPr/>
        </p:nvSpPr>
        <p:spPr>
          <a:xfrm>
            <a:off x="5770205" y="6158174"/>
            <a:ext cx="423334" cy="406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-</a:t>
            </a:r>
          </a:p>
        </p:txBody>
      </p: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5CC4EE95-8729-4B4F-9375-B011B060AD35}"/>
              </a:ext>
            </a:extLst>
          </p:cNvPr>
          <p:cNvCxnSpPr>
            <a:cxnSpLocks/>
            <a:stCxn id="19" idx="6"/>
            <a:endCxn id="10" idx="4"/>
          </p:cNvCxnSpPr>
          <p:nvPr/>
        </p:nvCxnSpPr>
        <p:spPr>
          <a:xfrm flipV="1">
            <a:off x="6193539" y="6163850"/>
            <a:ext cx="558540" cy="197524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0368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/>
      <p:bldP spid="17" grpId="0"/>
      <p:bldP spid="1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AD6A4C-1C63-4378-BBC2-54F92B603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Circuit equivalence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7C01A0-B82F-44B2-A2DD-2EF3C0A451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Two circuits are equivalent </a:t>
            </a:r>
            <a:r>
              <a:rPr lang="en-US" dirty="0" err="1"/>
              <a:t>iff</a:t>
            </a:r>
            <a:br>
              <a:rPr lang="en-US" dirty="0"/>
            </a:br>
            <a:r>
              <a:rPr lang="en-US" dirty="0"/>
              <a:t>they compute the same result given the same inputs</a:t>
            </a:r>
          </a:p>
          <a:p>
            <a:r>
              <a:rPr lang="en-US" dirty="0"/>
              <a:t>Function composition is associative =&gt; these circuits are equivalent: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DA6E7F-5812-4F2A-9CF2-9B8114004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18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EFA81CCE-C1BA-409A-AD87-6D8265B56B8E}"/>
                  </a:ext>
                </a:extLst>
              </p:cNvPr>
              <p:cNvSpPr/>
              <p:nvPr/>
            </p:nvSpPr>
            <p:spPr>
              <a:xfrm>
                <a:off x="2411825" y="4239731"/>
                <a:ext cx="732366" cy="51646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EFA81CCE-C1BA-409A-AD87-6D8265B56B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1825" y="4239731"/>
                <a:ext cx="732366" cy="51646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17B264D-9567-46E1-9243-874EEC30B683}"/>
              </a:ext>
            </a:extLst>
          </p:cNvPr>
          <p:cNvCxnSpPr>
            <a:cxnSpLocks/>
          </p:cNvCxnSpPr>
          <p:nvPr/>
        </p:nvCxnSpPr>
        <p:spPr>
          <a:xfrm>
            <a:off x="2105157" y="4497964"/>
            <a:ext cx="306668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A9A47B8-EDC4-4E4C-B9C1-38DA412A7690}"/>
              </a:ext>
            </a:extLst>
          </p:cNvPr>
          <p:cNvCxnSpPr>
            <a:cxnSpLocks/>
            <a:stCxn id="5" idx="3"/>
            <a:endCxn id="9" idx="1"/>
          </p:cNvCxnSpPr>
          <p:nvPr/>
        </p:nvCxnSpPr>
        <p:spPr>
          <a:xfrm>
            <a:off x="3144191" y="4497965"/>
            <a:ext cx="42146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6B7E46B1-E1AE-4B2E-BFBD-971C42AB0A84}"/>
                  </a:ext>
                </a:extLst>
              </p:cNvPr>
              <p:cNvSpPr/>
              <p:nvPr/>
            </p:nvSpPr>
            <p:spPr>
              <a:xfrm>
                <a:off x="3565659" y="4239731"/>
                <a:ext cx="732366" cy="51646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6B7E46B1-E1AE-4B2E-BFBD-971C42AB0A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5659" y="4239731"/>
                <a:ext cx="732366" cy="51646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75CD393A-C250-4AF6-BCA2-6062F15126C3}"/>
                  </a:ext>
                </a:extLst>
              </p:cNvPr>
              <p:cNvSpPr/>
              <p:nvPr/>
            </p:nvSpPr>
            <p:spPr>
              <a:xfrm>
                <a:off x="4719493" y="4234181"/>
                <a:ext cx="732366" cy="51646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75CD393A-C250-4AF6-BCA2-6062F15126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9493" y="4234181"/>
                <a:ext cx="732366" cy="51646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061C756-BB36-4E4F-933C-723939B154B9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 flipV="1">
            <a:off x="4298025" y="4492415"/>
            <a:ext cx="421468" cy="555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9157CF4-1F9C-41F1-AB6C-1E95BCD319CB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5451859" y="4492415"/>
            <a:ext cx="37626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6D4BF02-8805-43CE-9CD0-6311BEABC20F}"/>
                  </a:ext>
                </a:extLst>
              </p:cNvPr>
              <p:cNvSpPr/>
              <p:nvPr/>
            </p:nvSpPr>
            <p:spPr>
              <a:xfrm>
                <a:off x="7194490" y="4232064"/>
                <a:ext cx="732366" cy="51646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6D4BF02-8805-43CE-9CD0-6311BEABC2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4490" y="4232064"/>
                <a:ext cx="732366" cy="51646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EBB5FD9-A108-44E5-9095-29CB192C6469}"/>
              </a:ext>
            </a:extLst>
          </p:cNvPr>
          <p:cNvCxnSpPr>
            <a:cxnSpLocks/>
          </p:cNvCxnSpPr>
          <p:nvPr/>
        </p:nvCxnSpPr>
        <p:spPr>
          <a:xfrm>
            <a:off x="6887822" y="4490297"/>
            <a:ext cx="306668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ACF4A69-A6AA-431A-939D-0D01945E2366}"/>
              </a:ext>
            </a:extLst>
          </p:cNvPr>
          <p:cNvCxnSpPr>
            <a:cxnSpLocks/>
            <a:stCxn id="13" idx="3"/>
            <a:endCxn id="17" idx="1"/>
          </p:cNvCxnSpPr>
          <p:nvPr/>
        </p:nvCxnSpPr>
        <p:spPr>
          <a:xfrm>
            <a:off x="7926856" y="4490298"/>
            <a:ext cx="42146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F5D0DD55-FB73-4FB3-9BCF-85EA8AC9C6E0}"/>
                  </a:ext>
                </a:extLst>
              </p:cNvPr>
              <p:cNvSpPr/>
              <p:nvPr/>
            </p:nvSpPr>
            <p:spPr>
              <a:xfrm>
                <a:off x="8348324" y="4232064"/>
                <a:ext cx="732366" cy="51646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F5D0DD55-FB73-4FB3-9BCF-85EA8AC9C6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8324" y="4232064"/>
                <a:ext cx="732366" cy="51646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D8B573A-2B24-48BD-9CA5-97A93AE3BFED}"/>
                  </a:ext>
                </a:extLst>
              </p:cNvPr>
              <p:cNvSpPr/>
              <p:nvPr/>
            </p:nvSpPr>
            <p:spPr>
              <a:xfrm>
                <a:off x="9502158" y="4226514"/>
                <a:ext cx="732366" cy="51646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D8B573A-2B24-48BD-9CA5-97A93AE3BF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2158" y="4226514"/>
                <a:ext cx="732366" cy="51646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857425D-A707-4C1E-9971-5A0CE6EA2886}"/>
              </a:ext>
            </a:extLst>
          </p:cNvPr>
          <p:cNvCxnSpPr>
            <a:cxnSpLocks/>
            <a:stCxn id="17" idx="3"/>
            <a:endCxn id="18" idx="1"/>
          </p:cNvCxnSpPr>
          <p:nvPr/>
        </p:nvCxnSpPr>
        <p:spPr>
          <a:xfrm flipV="1">
            <a:off x="9080690" y="4484748"/>
            <a:ext cx="421468" cy="555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E825363-80D3-4D8B-BCA1-EF82D46FCFB9}"/>
              </a:ext>
            </a:extLst>
          </p:cNvPr>
          <p:cNvCxnSpPr>
            <a:cxnSpLocks/>
            <a:stCxn id="18" idx="3"/>
          </p:cNvCxnSpPr>
          <p:nvPr/>
        </p:nvCxnSpPr>
        <p:spPr>
          <a:xfrm>
            <a:off x="10234524" y="4484748"/>
            <a:ext cx="37626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0BC9D3C8-5007-4002-AE37-5AC68191F6B1}"/>
              </a:ext>
            </a:extLst>
          </p:cNvPr>
          <p:cNvSpPr/>
          <p:nvPr/>
        </p:nvSpPr>
        <p:spPr>
          <a:xfrm>
            <a:off x="2220685" y="4003765"/>
            <a:ext cx="2266095" cy="95485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FC6ADCD-826E-4FC2-844F-554F246E1BD6}"/>
              </a:ext>
            </a:extLst>
          </p:cNvPr>
          <p:cNvSpPr/>
          <p:nvPr/>
        </p:nvSpPr>
        <p:spPr>
          <a:xfrm>
            <a:off x="8136397" y="3959315"/>
            <a:ext cx="2266095" cy="95485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D7D5F0A-B3C5-4890-933C-9241CEA204F4}"/>
                  </a:ext>
                </a:extLst>
              </p:cNvPr>
              <p:cNvSpPr txBox="1"/>
              <p:nvPr/>
            </p:nvSpPr>
            <p:spPr>
              <a:xfrm>
                <a:off x="6109346" y="4282520"/>
                <a:ext cx="45364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⇔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D7D5F0A-B3C5-4890-933C-9241CEA204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9346" y="4282520"/>
                <a:ext cx="453649" cy="43088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996620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287D92-D2E3-4A42-87EA-E8085153DCB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Delay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dirty="0"/>
                  <a:t> 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287D92-D2E3-4A42-87EA-E8085153DCB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09702C-78C2-4FAC-A417-9403F2C841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519348"/>
          </a:xfrm>
        </p:spPr>
        <p:txBody>
          <a:bodyPr>
            <a:normAutofit/>
          </a:bodyPr>
          <a:lstStyle/>
          <a:p>
            <a:r>
              <a:rPr lang="en-US" dirty="0"/>
              <a:t>Output is input stream delayed by one step</a:t>
            </a:r>
          </a:p>
          <a:p>
            <a:r>
              <a:rPr lang="en-US" dirty="0"/>
              <a:t>First value is 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75B894-C680-4CC9-B40B-3E50CFEA0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19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64558854-5ADD-4E79-B335-02DB1C9D2256}"/>
                  </a:ext>
                </a:extLst>
              </p:cNvPr>
              <p:cNvSpPr/>
              <p:nvPr/>
            </p:nvSpPr>
            <p:spPr>
              <a:xfrm>
                <a:off x="5700996" y="3462056"/>
                <a:ext cx="732366" cy="51646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64558854-5ADD-4E79-B335-02DB1C9D22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0996" y="3462056"/>
                <a:ext cx="732366" cy="51646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95B7D30-AAEA-48EB-8414-B78996F0AA4C}"/>
              </a:ext>
            </a:extLst>
          </p:cNvPr>
          <p:cNvCxnSpPr>
            <a:cxnSpLocks/>
          </p:cNvCxnSpPr>
          <p:nvPr/>
        </p:nvCxnSpPr>
        <p:spPr>
          <a:xfrm>
            <a:off x="5394328" y="3720289"/>
            <a:ext cx="306668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BDAAFCB-7ED7-4EA0-BC2A-47D740108B1E}"/>
              </a:ext>
            </a:extLst>
          </p:cNvPr>
          <p:cNvCxnSpPr>
            <a:cxnSpLocks/>
          </p:cNvCxnSpPr>
          <p:nvPr/>
        </p:nvCxnSpPr>
        <p:spPr>
          <a:xfrm>
            <a:off x="6433362" y="3714740"/>
            <a:ext cx="317492" cy="1109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159E0C6-E10C-42D1-BA09-2524BB1B2B1B}"/>
              </a:ext>
            </a:extLst>
          </p:cNvPr>
          <p:cNvGrpSpPr/>
          <p:nvPr/>
        </p:nvGrpSpPr>
        <p:grpSpPr>
          <a:xfrm>
            <a:off x="3446799" y="3538521"/>
            <a:ext cx="1967695" cy="369332"/>
            <a:chOff x="2558005" y="365125"/>
            <a:chExt cx="1967695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B96C7270-5DB4-4285-A20F-A415A3D614CC}"/>
                    </a:ext>
                  </a:extLst>
                </p:cNvPr>
                <p:cNvSpPr txBox="1"/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B96C7270-5DB4-4285-A20F-A415A3D614C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3E0E1E14-4228-4712-916A-9F64FB6930B3}"/>
                    </a:ext>
                  </a:extLst>
                </p:cNvPr>
                <p:cNvSpPr txBox="1"/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3E0E1E14-4228-4712-916A-9F64FB6930B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78EE61DD-AEB8-4DC1-A229-56AFC5A5E168}"/>
                    </a:ext>
                  </a:extLst>
                </p:cNvPr>
                <p:cNvSpPr txBox="1"/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78EE61DD-AEB8-4DC1-A229-56AFC5A5E16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4CC8DFFE-4F67-47FD-9FFE-A331F6A88B78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4CC8DFFE-4F67-47FD-9FFE-A331F6A88B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4542DE4-63CB-4AF9-80A1-A0E9F6820FB9}"/>
                </a:ext>
              </a:extLst>
            </p:cNvPr>
            <p:cNvSpPr txBox="1"/>
            <p:nvPr/>
          </p:nvSpPr>
          <p:spPr>
            <a:xfrm>
              <a:off x="4132161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8C91E5D-391D-46F0-84BC-A8B1017CDCEF}"/>
              </a:ext>
            </a:extLst>
          </p:cNvPr>
          <p:cNvGrpSpPr/>
          <p:nvPr/>
        </p:nvGrpSpPr>
        <p:grpSpPr>
          <a:xfrm>
            <a:off x="6816930" y="3507462"/>
            <a:ext cx="1967695" cy="369332"/>
            <a:chOff x="2558005" y="365125"/>
            <a:chExt cx="1967695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F4E20E01-6417-45C2-91E3-96A94B19EBDC}"/>
                    </a:ext>
                  </a:extLst>
                </p:cNvPr>
                <p:cNvSpPr txBox="1"/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F4E20E01-6417-45C2-91E3-96A94B19EB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F46D86EC-FBAA-4ADD-800D-A8C6BF9995B3}"/>
                    </a:ext>
                  </a:extLst>
                </p:cNvPr>
                <p:cNvSpPr txBox="1"/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F46D86EC-FBAA-4ADD-800D-A8C6BF9995B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23957357-B5B8-446C-94F2-06C3D4537A19}"/>
                    </a:ext>
                  </a:extLst>
                </p:cNvPr>
                <p:cNvSpPr txBox="1"/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23957357-B5B8-446C-94F2-06C3D4537A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0B60FD9E-3D0D-416D-8660-C5FD9E663EF1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0B60FD9E-3D0D-416D-8660-C5FD9E663E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6B550CD-AEC2-42C5-BC75-DD25C82AA821}"/>
                </a:ext>
              </a:extLst>
            </p:cNvPr>
            <p:cNvSpPr txBox="1"/>
            <p:nvPr/>
          </p:nvSpPr>
          <p:spPr>
            <a:xfrm>
              <a:off x="4132161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195231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9BF51-841C-7147-7FB9-D76B57B70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131166"/>
          </a:xfrm>
        </p:spPr>
        <p:txBody>
          <a:bodyPr/>
          <a:lstStyle/>
          <a:p>
            <a:r>
              <a:rPr lang="en-US" dirty="0"/>
              <a:t>If you want to know more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E45A9F-F2A3-59EF-123C-80B72B21C7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488" y="2328530"/>
            <a:ext cx="11975024" cy="3848432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DBSP: Automatic Incremental View Maintenance for Rich Query Languages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Mihai Budiu, Tej Chajed, Frank McSherry, Leonid Ryzhyk, Val Tannen VLDB 2023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A1093C-9FD4-A7C4-BA7F-0718F71D3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2</a:t>
            </a:fld>
            <a:endParaRPr lang="en-US"/>
          </a:p>
        </p:txBody>
      </p:sp>
      <p:pic>
        <p:nvPicPr>
          <p:cNvPr id="5" name="Picture 4" descr="A logo for a company&#10;&#10;Description automatically generated">
            <a:extLst>
              <a:ext uri="{FF2B5EF4-FFF2-40B4-BE49-F238E27FC236}">
                <a16:creationId xmlns:a16="http://schemas.microsoft.com/office/drawing/2014/main" id="{4031C079-B23A-E018-D134-D0DBFC65EB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622" b="19946"/>
          <a:stretch/>
        </p:blipFill>
        <p:spPr>
          <a:xfrm>
            <a:off x="6337003" y="3755260"/>
            <a:ext cx="3155002" cy="1780446"/>
          </a:xfrm>
          <a:prstGeom prst="rect">
            <a:avLst/>
          </a:prstGeom>
        </p:spPr>
      </p:pic>
      <p:sp>
        <p:nvSpPr>
          <p:cNvPr id="7" name="Star: 12 Points 6">
            <a:extLst>
              <a:ext uri="{FF2B5EF4-FFF2-40B4-BE49-F238E27FC236}">
                <a16:creationId xmlns:a16="http://schemas.microsoft.com/office/drawing/2014/main" id="{A7DAD6C7-4CCA-5D88-7F58-7A7E9782EA69}"/>
              </a:ext>
            </a:extLst>
          </p:cNvPr>
          <p:cNvSpPr/>
          <p:nvPr/>
        </p:nvSpPr>
        <p:spPr>
          <a:xfrm>
            <a:off x="1828798" y="3871146"/>
            <a:ext cx="4508205" cy="1664560"/>
          </a:xfrm>
          <a:prstGeom prst="star12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none" rtlCol="0" anchor="ctr"/>
          <a:lstStyle/>
          <a:p>
            <a:r>
              <a:rPr lang="en-US" sz="2800" dirty="0">
                <a:solidFill>
                  <a:schemeClr val="tx1"/>
                </a:solidFill>
              </a:rPr>
              <a:t>Best paper award</a:t>
            </a:r>
          </a:p>
        </p:txBody>
      </p:sp>
    </p:spTree>
    <p:extLst>
      <p:ext uri="{BB962C8B-B14F-4D97-AF65-F5344CB8AC3E}">
        <p14:creationId xmlns:p14="http://schemas.microsoft.com/office/powerpoint/2010/main" val="10222737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FDACE3-363B-4FE8-B42A-2E9EC17AE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Time-invariance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8C41D07-F201-4204-8B80-AECD46D2E31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06706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A stream operator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is time-invariant if does not “depend on time”</a:t>
                </a:r>
              </a:p>
              <a:p>
                <a:r>
                  <a:rPr lang="en-US" dirty="0"/>
                  <a:t>i.e., if you delay the input, you get a delayed output</a:t>
                </a:r>
              </a:p>
              <a:p>
                <a:r>
                  <a:rPr lang="en-US" dirty="0"/>
                  <a:t>i.e., these two circuits equivalent: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DBSP only uses time-invariant operators</a:t>
                </a:r>
              </a:p>
              <a:p>
                <a:r>
                  <a:rPr lang="en-US" dirty="0"/>
                  <a:t>Example which is </a:t>
                </a:r>
                <a:r>
                  <a:rPr lang="en-US" b="1" dirty="0"/>
                  <a:t>not</a:t>
                </a:r>
                <a:r>
                  <a:rPr lang="en-US" dirty="0"/>
                  <a:t> time-invariant: 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i="1" dirty="0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begChr m:val="["/>
                        <m:endChr m:val="]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i="1" dirty="0" smtClean="0">
                        <a:latin typeface="Cambria Math" panose="02040503050406030204" pitchFamily="18" charset="0"/>
                      </a:rPr>
                      <m:t>+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1" dirty="0" smtClean="0">
                        <a:latin typeface="Cambria Math" panose="02040503050406030204" pitchFamily="18" charset="0"/>
                      </a:rPr>
                      <m:t>mod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2  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8C41D07-F201-4204-8B80-AECD46D2E31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06706"/>
              </a:xfrm>
              <a:blipFill>
                <a:blip r:embed="rId2"/>
                <a:stretch>
                  <a:fillRect l="-1043" t="-21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64DC0F-14C5-4EB7-B347-552ECD22C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20</a:t>
            </a:fld>
            <a:endParaRPr lang="en-US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7B04B21B-5790-4365-B6E5-DFA7A55FCF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7050" y="3560255"/>
            <a:ext cx="6057900" cy="100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9848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DF12C3-B7CD-4F28-83F1-484D91E63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Causal operators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E01DC5-E2CB-4D9B-B2A9-4275CF94F8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5732"/>
            <a:ext cx="10515600" cy="4591231"/>
          </a:xfrm>
        </p:spPr>
        <p:txBody>
          <a:bodyPr/>
          <a:lstStyle/>
          <a:p>
            <a:r>
              <a:rPr lang="en-US" dirty="0"/>
              <a:t>“Future cannot influence past”</a:t>
            </a:r>
          </a:p>
          <a:p>
            <a:r>
              <a:rPr lang="en-US" dirty="0"/>
              <a:t>DBSP operators are causal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Example non-causal operator: play a song in reverse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682F12-67B2-4783-8DD5-22A66E534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21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04E0B94D-C86C-BD26-AB54-E149BC16AF24}"/>
                  </a:ext>
                </a:extLst>
              </p:cNvPr>
              <p:cNvSpPr/>
              <p:nvPr/>
            </p:nvSpPr>
            <p:spPr>
              <a:xfrm>
                <a:off x="5544938" y="3569823"/>
                <a:ext cx="732366" cy="51646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04E0B94D-C86C-BD26-AB54-E149BC16AF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4938" y="3569823"/>
                <a:ext cx="732366" cy="51646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B83DE609-F376-D0EF-350A-6F126FA9C805}"/>
              </a:ext>
            </a:extLst>
          </p:cNvPr>
          <p:cNvGrpSpPr/>
          <p:nvPr/>
        </p:nvGrpSpPr>
        <p:grpSpPr>
          <a:xfrm>
            <a:off x="5326678" y="2777645"/>
            <a:ext cx="1574156" cy="369332"/>
            <a:chOff x="3345083" y="365125"/>
            <a:chExt cx="1574156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45D21E4E-1E80-D03D-C5E4-C1449209F157}"/>
                    </a:ext>
                  </a:extLst>
                </p:cNvPr>
                <p:cNvSpPr txBox="1"/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634435C4-D9C7-4E33-B87B-B8CCD91E5BC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7AB6D731-E0CE-363F-B95D-2E5F29AC697A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F4DBF4C2-D04F-4C13-BC13-6FBB527733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C562B447-5E41-5D6B-5DA0-A0F7385B111C}"/>
                    </a:ext>
                  </a:extLst>
                </p:cNvPr>
                <p:cNvSpPr txBox="1"/>
                <p:nvPr/>
              </p:nvSpPr>
              <p:spPr>
                <a:xfrm>
                  <a:off x="4132161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C23F489A-6989-42EF-9C33-FFA4BF432D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32161" y="365125"/>
                  <a:ext cx="393539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E34966E-21D6-35FA-CC54-D1D08C4901E3}"/>
                </a:ext>
              </a:extLst>
            </p:cNvPr>
            <p:cNvSpPr txBox="1"/>
            <p:nvPr/>
          </p:nvSpPr>
          <p:spPr>
            <a:xfrm>
              <a:off x="4525700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C32EE29-42C1-DFF5-6D7D-CF53CD565F41}"/>
              </a:ext>
            </a:extLst>
          </p:cNvPr>
          <p:cNvGrpSpPr/>
          <p:nvPr/>
        </p:nvGrpSpPr>
        <p:grpSpPr>
          <a:xfrm>
            <a:off x="5326678" y="4521945"/>
            <a:ext cx="1574156" cy="369332"/>
            <a:chOff x="3345083" y="365125"/>
            <a:chExt cx="1574156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02091F7A-7D37-22C0-7065-244DC4B669D8}"/>
                    </a:ext>
                  </a:extLst>
                </p:cNvPr>
                <p:cNvSpPr txBox="1"/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E2A61E83-E07B-465C-A927-AEDD45BA75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164B57DC-2198-3051-5207-D9C21D31E8B8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300E3199-0948-4ABC-8058-89CC00E2622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7B366948-B2A1-76A5-BFFF-79A3EBD85F79}"/>
                    </a:ext>
                  </a:extLst>
                </p:cNvPr>
                <p:cNvSpPr txBox="1"/>
                <p:nvPr/>
              </p:nvSpPr>
              <p:spPr>
                <a:xfrm>
                  <a:off x="4132161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2858509E-3309-489C-B7B1-3ADAE0C959D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32161" y="365125"/>
                  <a:ext cx="393539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07E3305-D40B-5681-4B22-98FE543128C3}"/>
                </a:ext>
              </a:extLst>
            </p:cNvPr>
            <p:cNvSpPr txBox="1"/>
            <p:nvPr/>
          </p:nvSpPr>
          <p:spPr>
            <a:xfrm>
              <a:off x="4525700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F4F362D-74D8-D5E5-F786-1977CDF8D0B7}"/>
              </a:ext>
            </a:extLst>
          </p:cNvPr>
          <p:cNvCxnSpPr>
            <a:cxnSpLocks/>
            <a:stCxn id="10" idx="2"/>
            <a:endCxn id="17" idx="0"/>
          </p:cNvCxnSpPr>
          <p:nvPr/>
        </p:nvCxnSpPr>
        <p:spPr>
          <a:xfrm>
            <a:off x="5523448" y="3146977"/>
            <a:ext cx="787078" cy="1374968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672BB18-79AE-9B48-67B1-3077286BDEF1}"/>
              </a:ext>
            </a:extLst>
          </p:cNvPr>
          <p:cNvCxnSpPr>
            <a:cxnSpLocks/>
            <a:stCxn id="12" idx="2"/>
            <a:endCxn id="15" idx="0"/>
          </p:cNvCxnSpPr>
          <p:nvPr/>
        </p:nvCxnSpPr>
        <p:spPr>
          <a:xfrm flipH="1">
            <a:off x="5523448" y="3146977"/>
            <a:ext cx="787078" cy="137496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Arrow: Down 31">
            <a:extLst>
              <a:ext uri="{FF2B5EF4-FFF2-40B4-BE49-F238E27FC236}">
                <a16:creationId xmlns:a16="http://schemas.microsoft.com/office/drawing/2014/main" id="{CC64854A-5133-0BA3-3EFD-17E4FD4F385A}"/>
              </a:ext>
            </a:extLst>
          </p:cNvPr>
          <p:cNvSpPr/>
          <p:nvPr/>
        </p:nvSpPr>
        <p:spPr>
          <a:xfrm>
            <a:off x="5625776" y="3200491"/>
            <a:ext cx="570690" cy="247632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Arrow: Down 32">
            <a:extLst>
              <a:ext uri="{FF2B5EF4-FFF2-40B4-BE49-F238E27FC236}">
                <a16:creationId xmlns:a16="http://schemas.microsoft.com/office/drawing/2014/main" id="{42F5B42D-0723-CBB6-3A44-BE0429EF4D56}"/>
              </a:ext>
            </a:extLst>
          </p:cNvPr>
          <p:cNvSpPr/>
          <p:nvPr/>
        </p:nvSpPr>
        <p:spPr>
          <a:xfrm>
            <a:off x="5625776" y="4147140"/>
            <a:ext cx="570690" cy="247632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181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DA4DF-378F-478A-8803-6D4CACF5BC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Computing changes (deltas)</a:t>
            </a:r>
            <a:br>
              <a:rPr lang="en-US" dirty="0"/>
            </a:br>
            <a:r>
              <a:rPr lang="en-US" dirty="0"/>
              <a:t>Differentiation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42196C-5743-4205-83BB-A57AC1566C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53693" y="3286602"/>
            <a:ext cx="6450469" cy="147383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i="1" dirty="0"/>
              <a:t>o</a:t>
            </a:r>
            <a:r>
              <a:rPr lang="en-US" dirty="0"/>
              <a:t> is the </a:t>
            </a:r>
            <a:r>
              <a:rPr lang="en-US" i="1" dirty="0"/>
              <a:t>stream of changes</a:t>
            </a:r>
            <a:r>
              <a:rPr lang="en-US" dirty="0"/>
              <a:t> of </a:t>
            </a:r>
            <a:r>
              <a:rPr lang="en-US" i="1" dirty="0"/>
              <a:t>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C97635-EE2C-44DC-AA79-75025CFF5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22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Content Placeholder 2">
                <a:extLst>
                  <a:ext uri="{FF2B5EF4-FFF2-40B4-BE49-F238E27FC236}">
                    <a16:creationId xmlns:a16="http://schemas.microsoft.com/office/drawing/2014/main" id="{8C8C3655-FCB6-48C9-936F-BF6DB54AC45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90599" y="1978024"/>
                <a:ext cx="9005808" cy="487997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𝑜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𝑠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–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𝑠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9" name="Content Placeholder 2">
                <a:extLst>
                  <a:ext uri="{FF2B5EF4-FFF2-40B4-BE49-F238E27FC236}">
                    <a16:creationId xmlns:a16="http://schemas.microsoft.com/office/drawing/2014/main" id="{8C8C3655-FCB6-48C9-936F-BF6DB54AC4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599" y="1978024"/>
                <a:ext cx="9005808" cy="48799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1" name="Picture 40">
            <a:extLst>
              <a:ext uri="{FF2B5EF4-FFF2-40B4-BE49-F238E27FC236}">
                <a16:creationId xmlns:a16="http://schemas.microsoft.com/office/drawing/2014/main" id="{A3B43D50-3F23-47F3-988F-38263323BD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8422"/>
          <a:stretch/>
        </p:blipFill>
        <p:spPr>
          <a:xfrm>
            <a:off x="1534367" y="2800330"/>
            <a:ext cx="2825133" cy="1064703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9ED1526F-8C34-4838-B040-FB381226946A}"/>
              </a:ext>
            </a:extLst>
          </p:cNvPr>
          <p:cNvSpPr txBox="1"/>
          <p:nvPr/>
        </p:nvSpPr>
        <p:spPr>
          <a:xfrm>
            <a:off x="4237149" y="277539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80ED31-FCEA-47CF-86FC-21E06C78934C}"/>
              </a:ext>
            </a:extLst>
          </p:cNvPr>
          <p:cNvSpPr txBox="1"/>
          <p:nvPr/>
        </p:nvSpPr>
        <p:spPr>
          <a:xfrm>
            <a:off x="9327782" y="4391104"/>
            <a:ext cx="1699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stream of deltas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8BCA2B50-401F-49BB-A465-4859BA78C434}"/>
                  </a:ext>
                </a:extLst>
              </p:cNvPr>
              <p:cNvSpPr/>
              <p:nvPr/>
            </p:nvSpPr>
            <p:spPr>
              <a:xfrm>
                <a:off x="8211848" y="3976366"/>
                <a:ext cx="732366" cy="51646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8BCA2B50-401F-49BB-A465-4859BA78C4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1848" y="3976366"/>
                <a:ext cx="732366" cy="51646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157C9C6-5189-446B-9C4D-B142DB28884F}"/>
              </a:ext>
            </a:extLst>
          </p:cNvPr>
          <p:cNvCxnSpPr>
            <a:cxnSpLocks/>
          </p:cNvCxnSpPr>
          <p:nvPr/>
        </p:nvCxnSpPr>
        <p:spPr>
          <a:xfrm>
            <a:off x="7905180" y="4234599"/>
            <a:ext cx="306668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25A36B0-A4EF-4D09-8444-8A6E76C9C6C1}"/>
              </a:ext>
            </a:extLst>
          </p:cNvPr>
          <p:cNvCxnSpPr>
            <a:cxnSpLocks/>
          </p:cNvCxnSpPr>
          <p:nvPr/>
        </p:nvCxnSpPr>
        <p:spPr>
          <a:xfrm>
            <a:off x="8944214" y="4229050"/>
            <a:ext cx="317492" cy="1109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F9A5243-CFAB-4A96-94CE-0FD547962898}"/>
              </a:ext>
            </a:extLst>
          </p:cNvPr>
          <p:cNvGrpSpPr/>
          <p:nvPr/>
        </p:nvGrpSpPr>
        <p:grpSpPr>
          <a:xfrm>
            <a:off x="5957651" y="4052831"/>
            <a:ext cx="1967695" cy="369332"/>
            <a:chOff x="2558005" y="365125"/>
            <a:chExt cx="1967695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593B4E16-80AC-4EA5-8639-402FE19013C4}"/>
                    </a:ext>
                  </a:extLst>
                </p:cNvPr>
                <p:cNvSpPr txBox="1"/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593B4E16-80AC-4EA5-8639-402FE19013C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DCC2DEBF-7320-4F1F-8535-A5BB50F126C8}"/>
                    </a:ext>
                  </a:extLst>
                </p:cNvPr>
                <p:cNvSpPr txBox="1"/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DCC2DEBF-7320-4F1F-8535-A5BB50F126C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B8ED3482-D5E3-454A-BCE5-3A2A283B4E8A}"/>
                    </a:ext>
                  </a:extLst>
                </p:cNvPr>
                <p:cNvSpPr txBox="1"/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B8ED3482-D5E3-454A-BCE5-3A2A283B4E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D5F49AF7-E69A-4857-B48D-9E1E2FFF5E29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D5F49AF7-E69A-4857-B48D-9E1E2FFF5E2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F1B586A-7F26-4E4B-8950-6FD1A3D23E69}"/>
                </a:ext>
              </a:extLst>
            </p:cNvPr>
            <p:cNvSpPr txBox="1"/>
            <p:nvPr/>
          </p:nvSpPr>
          <p:spPr>
            <a:xfrm>
              <a:off x="4132161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3F0F8384-1929-4B8A-952E-BC94CC7B8B48}"/>
              </a:ext>
            </a:extLst>
          </p:cNvPr>
          <p:cNvGrpSpPr/>
          <p:nvPr/>
        </p:nvGrpSpPr>
        <p:grpSpPr>
          <a:xfrm>
            <a:off x="9327782" y="4021772"/>
            <a:ext cx="1967695" cy="369332"/>
            <a:chOff x="2558005" y="365125"/>
            <a:chExt cx="1967695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10D257F2-50E9-486A-9CEC-9C64EED91D0A}"/>
                    </a:ext>
                  </a:extLst>
                </p:cNvPr>
                <p:cNvSpPr txBox="1"/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10D257F2-50E9-486A-9CEC-9C64EED91D0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BF4763A3-3625-4F64-94E3-9A2DCB903A43}"/>
                    </a:ext>
                  </a:extLst>
                </p:cNvPr>
                <p:cNvSpPr txBox="1"/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BF4763A3-3625-4F64-94E3-9A2DCB903A4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BAA35796-3218-4782-AAD5-57C7EF01C157}"/>
                    </a:ext>
                  </a:extLst>
                </p:cNvPr>
                <p:cNvSpPr txBox="1"/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BAA35796-3218-4782-AAD5-57C7EF01C1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2052D818-AF7C-41C2-9D78-481A55770F19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2052D818-AF7C-41C2-9D78-481A55770F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blipFill>
                  <a:blip r:embed="rId13"/>
                  <a:stretch>
                    <a:fillRect r="-18182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91EC76F-069C-4BE3-83CB-B8FCE2CCA9AB}"/>
                </a:ext>
              </a:extLst>
            </p:cNvPr>
            <p:cNvSpPr txBox="1"/>
            <p:nvPr/>
          </p:nvSpPr>
          <p:spPr>
            <a:xfrm>
              <a:off x="4132161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3BED7B6B-C63F-4B36-8842-32AFB55B0E94}"/>
              </a:ext>
            </a:extLst>
          </p:cNvPr>
          <p:cNvSpPr/>
          <p:nvPr/>
        </p:nvSpPr>
        <p:spPr>
          <a:xfrm>
            <a:off x="2385690" y="2775398"/>
            <a:ext cx="1725672" cy="117783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15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  <p:bldP spid="5" grpId="0"/>
      <p:bldP spid="19" grpId="0" animBg="1"/>
      <p:bldP spid="40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F4050-B9AE-4194-91CB-8241B9FF8D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1E31C0B-EE48-465F-B548-703DFFCC40B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89585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𝑜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[0] 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[0]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𝑜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] 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] +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𝑜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−1]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𝑜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pt-BR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 …+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1E31C0B-EE48-465F-B548-703DFFCC40B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895850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EA3A62-F76A-4D53-BA81-35C8CE4490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23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BE6FC8B-14E4-43FE-9848-4B62570FB052}"/>
              </a:ext>
            </a:extLst>
          </p:cNvPr>
          <p:cNvSpPr txBox="1"/>
          <p:nvPr/>
        </p:nvSpPr>
        <p:spPr>
          <a:xfrm>
            <a:off x="3762057" y="2313661"/>
            <a:ext cx="280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o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306221EA-7B48-4566-87C4-79E350B35317}"/>
              </a:ext>
            </a:extLst>
          </p:cNvPr>
          <p:cNvSpPr txBox="1">
            <a:spLocks/>
          </p:cNvSpPr>
          <p:nvPr/>
        </p:nvSpPr>
        <p:spPr>
          <a:xfrm>
            <a:off x="6870143" y="2637531"/>
            <a:ext cx="4952180" cy="13057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If </a:t>
            </a:r>
            <a:r>
              <a:rPr lang="en-US" i="1" dirty="0"/>
              <a:t>s</a:t>
            </a:r>
            <a:r>
              <a:rPr lang="en-US" dirty="0"/>
              <a:t> is a </a:t>
            </a:r>
            <a:r>
              <a:rPr lang="en-US" i="1" dirty="0"/>
              <a:t>stream of changes…</a:t>
            </a:r>
          </a:p>
          <a:p>
            <a:r>
              <a:rPr lang="en-US" dirty="0"/>
              <a:t>… then </a:t>
            </a:r>
            <a:r>
              <a:rPr lang="en-US" i="1" dirty="0"/>
              <a:t>o</a:t>
            </a:r>
            <a:r>
              <a:rPr lang="en-US" dirty="0"/>
              <a:t> is the original stream</a:t>
            </a:r>
          </a:p>
          <a:p>
            <a:endParaRPr lang="en-US" dirty="0"/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76493559-E6E8-483C-8419-0E526A83A5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8733" y="2365352"/>
            <a:ext cx="2098780" cy="1228263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401514C-88BA-42F9-B141-A5204CA87F1D}"/>
              </a:ext>
            </a:extLst>
          </p:cNvPr>
          <p:cNvSpPr/>
          <p:nvPr/>
        </p:nvSpPr>
        <p:spPr>
          <a:xfrm>
            <a:off x="2129414" y="2313661"/>
            <a:ext cx="1466309" cy="134393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4C98C64-61D1-45E7-9BAB-2C558FE0FBDE}"/>
              </a:ext>
            </a:extLst>
          </p:cNvPr>
          <p:cNvSpPr txBox="1"/>
          <p:nvPr/>
        </p:nvSpPr>
        <p:spPr>
          <a:xfrm>
            <a:off x="6590890" y="4963021"/>
            <a:ext cx="1917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stream of changes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58D3A003-D96A-41A3-B8DF-DF75A24E57E8}"/>
                  </a:ext>
                </a:extLst>
              </p:cNvPr>
              <p:cNvSpPr/>
              <p:nvPr/>
            </p:nvSpPr>
            <p:spPr>
              <a:xfrm>
                <a:off x="8935767" y="4527683"/>
                <a:ext cx="732366" cy="51646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58D3A003-D96A-41A3-B8DF-DF75A24E57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5767" y="4527683"/>
                <a:ext cx="732366" cy="51646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0456376-4826-4EBE-8856-69DCC7DAB494}"/>
              </a:ext>
            </a:extLst>
          </p:cNvPr>
          <p:cNvCxnSpPr>
            <a:cxnSpLocks/>
          </p:cNvCxnSpPr>
          <p:nvPr/>
        </p:nvCxnSpPr>
        <p:spPr>
          <a:xfrm>
            <a:off x="8629099" y="4785916"/>
            <a:ext cx="306668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4B53863-FBB4-4F83-9CE8-CB0CE9AB3CEB}"/>
              </a:ext>
            </a:extLst>
          </p:cNvPr>
          <p:cNvCxnSpPr>
            <a:cxnSpLocks/>
          </p:cNvCxnSpPr>
          <p:nvPr/>
        </p:nvCxnSpPr>
        <p:spPr>
          <a:xfrm>
            <a:off x="9668133" y="4780367"/>
            <a:ext cx="317492" cy="1109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7AD738B-FB33-4FCC-B0F6-251F20242029}"/>
              </a:ext>
            </a:extLst>
          </p:cNvPr>
          <p:cNvGrpSpPr/>
          <p:nvPr/>
        </p:nvGrpSpPr>
        <p:grpSpPr>
          <a:xfrm>
            <a:off x="6681570" y="4604148"/>
            <a:ext cx="1967695" cy="369332"/>
            <a:chOff x="2558005" y="365125"/>
            <a:chExt cx="1967695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2D0D22FD-CBAD-46BF-B94C-328AFFD61C36}"/>
                    </a:ext>
                  </a:extLst>
                </p:cNvPr>
                <p:cNvSpPr txBox="1"/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2D0D22FD-CBAD-46BF-B94C-328AFFD61C3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AB0E8F03-EA0F-4B66-9313-EEE654082FD8}"/>
                    </a:ext>
                  </a:extLst>
                </p:cNvPr>
                <p:cNvSpPr txBox="1"/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AB0E8F03-EA0F-4B66-9313-EEE654082F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89AEC01E-2D3A-4094-9FC8-54786699D109}"/>
                    </a:ext>
                  </a:extLst>
                </p:cNvPr>
                <p:cNvSpPr txBox="1"/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89AEC01E-2D3A-4094-9FC8-54786699D1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33A6FBB8-9FBA-467A-8A53-ED5A871F0207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33A6FBB8-9FBA-467A-8A53-ED5A871F020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blipFill>
                  <a:blip r:embed="rId9"/>
                  <a:stretch>
                    <a:fillRect r="-18182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574F386-4902-409F-B6F1-56F33ABE3286}"/>
                </a:ext>
              </a:extLst>
            </p:cNvPr>
            <p:cNvSpPr txBox="1"/>
            <p:nvPr/>
          </p:nvSpPr>
          <p:spPr>
            <a:xfrm>
              <a:off x="4132161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3ED7755-6708-4E13-B46B-CA6787E201D5}"/>
              </a:ext>
            </a:extLst>
          </p:cNvPr>
          <p:cNvGrpSpPr/>
          <p:nvPr/>
        </p:nvGrpSpPr>
        <p:grpSpPr>
          <a:xfrm>
            <a:off x="10051701" y="4573089"/>
            <a:ext cx="1967695" cy="369332"/>
            <a:chOff x="2558005" y="365125"/>
            <a:chExt cx="1967695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B00FC9F6-AEBA-44DF-9B7B-AA90171D2910}"/>
                    </a:ext>
                  </a:extLst>
                </p:cNvPr>
                <p:cNvSpPr txBox="1"/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B00FC9F6-AEBA-44DF-9B7B-AA90171D29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F1B6FEC9-F1B3-46F6-A67D-CA9808FDE0D7}"/>
                    </a:ext>
                  </a:extLst>
                </p:cNvPr>
                <p:cNvSpPr txBox="1"/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F1B6FEC9-F1B3-46F6-A67D-CA9808FDE0D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A55F335-1DC5-45B7-89E9-077B19AB64F5}"/>
                </a:ext>
              </a:extLst>
            </p:cNvPr>
            <p:cNvSpPr txBox="1"/>
            <p:nvPr/>
          </p:nvSpPr>
          <p:spPr>
            <a:xfrm>
              <a:off x="3345083" y="365125"/>
              <a:ext cx="39353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b="0" dirty="0"/>
                <a:t>3</a:t>
              </a:r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83D6B323-E053-4329-8E1F-0819DD07ADF3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83D6B323-E053-4329-8E1F-0819DD07ADF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47D6CE9-4C7A-4D6D-80DF-44C0B08DBAA7}"/>
                </a:ext>
              </a:extLst>
            </p:cNvPr>
            <p:cNvSpPr txBox="1"/>
            <p:nvPr/>
          </p:nvSpPr>
          <p:spPr>
            <a:xfrm>
              <a:off x="4132161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99889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8" grpId="0"/>
      <p:bldP spid="13" grpId="0" animBg="1"/>
      <p:bldP spid="14" grpId="0"/>
      <p:bldP spid="1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6680014-26E0-4CBE-AFC9-AEED0EFB0B3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dirty="0"/>
                  <a:t> are inverses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6680014-26E0-4CBE-AFC9-AEED0EFB0B3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C3EB65-382F-45AE-9890-967DE477C5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24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4C1F0F-CD68-4E84-8524-049C30EFB1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677" y="2901019"/>
            <a:ext cx="11258047" cy="85042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013A725-DABF-B86B-5E4C-FFB2109EEDC7}"/>
                  </a:ext>
                </a:extLst>
              </p:cNvPr>
              <p:cNvSpPr txBox="1"/>
              <p:nvPr/>
            </p:nvSpPr>
            <p:spPr>
              <a:xfrm>
                <a:off x="9825318" y="3049234"/>
                <a:ext cx="30290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013A725-DABF-B86B-5E4C-FFB2109EED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25318" y="3049234"/>
                <a:ext cx="302903" cy="276999"/>
              </a:xfrm>
              <a:prstGeom prst="rect">
                <a:avLst/>
              </a:prstGeom>
              <a:blipFill>
                <a:blip r:embed="rId4"/>
                <a:stretch>
                  <a:fillRect l="-20408" r="-12245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616291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206D2-0B45-4A03-AB9A-EB110B1CA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operators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038337-F682-4383-B9EE-84C91FDF0E8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13267" y="1825624"/>
                <a:ext cx="11586633" cy="45751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ea typeface="Cambria Math" panose="02040503050406030204" pitchFamily="18" charset="0"/>
                  </a:rPr>
                  <a:t>A unary stream operator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is </a:t>
                </a:r>
                <a:r>
                  <a:rPr lang="en-US" i="1" dirty="0">
                    <a:ea typeface="Cambria Math" panose="02040503050406030204" pitchFamily="18" charset="0"/>
                  </a:rPr>
                  <a:t>linear</a:t>
                </a:r>
                <a:r>
                  <a:rPr lang="en-US" dirty="0">
                    <a:ea typeface="Cambria Math" panose="02040503050406030204" pitchFamily="18" charset="0"/>
                  </a:rPr>
                  <a:t> if:</a:t>
                </a:r>
                <a:endParaRPr lang="en-US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i="1" dirty="0">
                    <a:ea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, amplification are linear</a:t>
                </a:r>
              </a:p>
              <a:p>
                <a:pPr marL="0" indent="0">
                  <a:buNone/>
                </a:pPr>
                <a:endParaRPr lang="en-US" dirty="0">
                  <a:ea typeface="Cambria Math" panose="02040503050406030204" pitchFamily="18" charset="0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038337-F682-4383-B9EE-84C91FDF0E8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3267" y="1825624"/>
                <a:ext cx="11586633" cy="4575175"/>
              </a:xfrm>
              <a:blipFill>
                <a:blip r:embed="rId2"/>
                <a:stretch>
                  <a:fillRect l="-1052" t="-21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68F027-1549-44D1-A464-38CB54CBED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25</a:t>
            </a:fld>
            <a:endParaRPr lang="en-US"/>
          </a:p>
        </p:txBody>
      </p:sp>
      <p:pic>
        <p:nvPicPr>
          <p:cNvPr id="6" name="Picture 5" descr="A picture containing train, track, tree, outdoor&#10;&#10;Description automatically generated">
            <a:extLst>
              <a:ext uri="{FF2B5EF4-FFF2-40B4-BE49-F238E27FC236}">
                <a16:creationId xmlns:a16="http://schemas.microsoft.com/office/drawing/2014/main" id="{B5B7341F-3508-4FC3-A37F-DE6B7EB7C1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4363" y="3343645"/>
            <a:ext cx="4611282" cy="3012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1217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206D2-0B45-4A03-AB9A-EB110B1CA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Bilinear operators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038337-F682-4383-B9EE-84C91FDF0E8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96355" y="1825625"/>
                <a:ext cx="11905998" cy="382578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ea typeface="Cambria Math" panose="02040503050406030204" pitchFamily="18" charset="0"/>
                  </a:rPr>
                  <a:t>A binary operator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is </a:t>
                </a:r>
                <a:r>
                  <a:rPr lang="en-US" i="1" dirty="0">
                    <a:ea typeface="Cambria Math" panose="02040503050406030204" pitchFamily="18" charset="0"/>
                  </a:rPr>
                  <a:t>bilinear</a:t>
                </a:r>
                <a:r>
                  <a:rPr lang="en-US" dirty="0">
                    <a:ea typeface="Cambria Math" panose="02040503050406030204" pitchFamily="18" charset="0"/>
                  </a:rPr>
                  <a:t> if it distributes over addition</a:t>
                </a:r>
                <a:endParaRPr lang="en-US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)+(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)+(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dirty="0"/>
                  <a:t>Example: lifted multiplication: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038337-F682-4383-B9EE-84C91FDF0E8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6355" y="1825625"/>
                <a:ext cx="11905998" cy="3825780"/>
              </a:xfrm>
              <a:blipFill>
                <a:blip r:embed="rId2"/>
                <a:stretch>
                  <a:fillRect l="-1024" t="-25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68F027-1549-44D1-A464-38CB54CBED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26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25902B-B852-AE89-65E6-F0DFBFE4CCCB}"/>
              </a:ext>
            </a:extLst>
          </p:cNvPr>
          <p:cNvSpPr txBox="1"/>
          <p:nvPr/>
        </p:nvSpPr>
        <p:spPr>
          <a:xfrm>
            <a:off x="3048610" y="3246163"/>
            <a:ext cx="60972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6887E1-67E2-D634-5483-AA18664EF3AC}"/>
              </a:ext>
            </a:extLst>
          </p:cNvPr>
          <p:cNvSpPr txBox="1"/>
          <p:nvPr/>
        </p:nvSpPr>
        <p:spPr>
          <a:xfrm>
            <a:off x="3048610" y="3246163"/>
            <a:ext cx="60972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459341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old picture frame&#10;&#10;Description automatically generated with medium confidence">
            <a:extLst>
              <a:ext uri="{FF2B5EF4-FFF2-40B4-BE49-F238E27FC236}">
                <a16:creationId xmlns:a16="http://schemas.microsoft.com/office/drawing/2014/main" id="{CBA93F4D-67DA-4C00-A826-6D69DC590D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rot="5400000">
            <a:off x="2981198" y="-577098"/>
            <a:ext cx="7079352" cy="788785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8E24F5C-4340-4D3A-B065-125A5B86B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7945" y="923925"/>
            <a:ext cx="2588491" cy="1325563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9C1E40-3AA4-43F6-A029-D08F2910CB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48364" y="2070203"/>
            <a:ext cx="5624945" cy="4106760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Stream computations</a:t>
            </a:r>
          </a:p>
          <a:p>
            <a:r>
              <a:rPr lang="en-US" b="1" dirty="0"/>
              <a:t>Databases as streaming systems</a:t>
            </a:r>
          </a:p>
          <a:p>
            <a:r>
              <a:rPr lang="en-US" dirty="0"/>
              <a:t>Incremental computation on streams</a:t>
            </a:r>
          </a:p>
          <a:p>
            <a:r>
              <a:rPr lang="en-US" dirty="0"/>
              <a:t>Optimizing incremental circuits</a:t>
            </a:r>
          </a:p>
          <a:p>
            <a:r>
              <a:rPr lang="en-US" dirty="0"/>
              <a:t>DB queries in DBSP</a:t>
            </a:r>
          </a:p>
          <a:p>
            <a:r>
              <a:rPr lang="en-US" dirty="0"/>
              <a:t>Implementation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6DC132-34BF-46BA-ADFB-886912ED0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0036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CF96D-37AA-4E46-B60C-38E652EFCA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 databases are streaming databases!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9E54021-1D30-45AF-80B7-5A764EF0687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89957"/>
                <a:ext cx="10896600" cy="4351338"/>
              </a:xfrm>
            </p:spPr>
            <p:txBody>
              <a:bodyPr/>
              <a:lstStyle/>
              <a:p>
                <a:r>
                  <a:rPr lang="en-US" dirty="0"/>
                  <a:t>Consider a database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𝐷𝐵</m:t>
                    </m:r>
                  </m:oMath>
                </a14:m>
                <a:r>
                  <a:rPr lang="en-US" dirty="0"/>
                  <a:t>, a set of tables</a:t>
                </a:r>
              </a:p>
              <a:p>
                <a:r>
                  <a:rPr lang="en-US" dirty="0"/>
                  <a:t>A committed transaction is a </a:t>
                </a:r>
                <a:r>
                  <a:rPr lang="en-US" b="1" dirty="0"/>
                  <a:t>change</a:t>
                </a:r>
                <a:r>
                  <a:rPr lang="en-US" dirty="0"/>
                  <a:t> to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𝐷𝐵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The set of linearized transactions define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a </a:t>
                </a:r>
                <a:r>
                  <a:rPr lang="en-US" b="1" dirty="0"/>
                  <a:t>stream of changes</a:t>
                </a:r>
                <a:r>
                  <a:rPr lang="en-US" dirty="0"/>
                  <a:t> to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𝐷𝐵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] </m:t>
                    </m:r>
                  </m:oMath>
                </a14:m>
                <a:r>
                  <a:rPr lang="en-US" dirty="0"/>
                  <a:t>is the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-</a:t>
                </a:r>
                <a:r>
                  <a:rPr lang="en-US" dirty="0" err="1"/>
                  <a:t>th</a:t>
                </a:r>
                <a:r>
                  <a:rPr lang="en-US" dirty="0"/>
                  <a:t> transaction</a:t>
                </a:r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𝐷𝐵</m:t>
                    </m:r>
                  </m:oMath>
                </a14:m>
                <a:r>
                  <a:rPr lang="en-US" dirty="0"/>
                  <a:t> is a </a:t>
                </a:r>
                <a:r>
                  <a:rPr lang="en-US" b="1" dirty="0"/>
                  <a:t>stream</a:t>
                </a:r>
                <a:r>
                  <a:rPr lang="en-US" dirty="0"/>
                  <a:t> of database snapshots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𝐷𝐵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is the contents of the database after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transactions have been committed</a:t>
                </a:r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𝐷𝐵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] =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)[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]</a:t>
                </a:r>
              </a:p>
              <a:p>
                <a:pPr lvl="1"/>
                <a:r>
                  <a:rPr lang="en-US" dirty="0">
                    <a:solidFill>
                      <a:srgbClr val="FF0000"/>
                    </a:solidFill>
                  </a:rPr>
                  <a:t>A database (stream) is the integral of a transaction stream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9E54021-1D30-45AF-80B7-5A764EF068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89957"/>
                <a:ext cx="10896600" cy="4351338"/>
              </a:xfrm>
              <a:blipFill>
                <a:blip r:embed="rId2"/>
                <a:stretch>
                  <a:fillRect l="-1007" t="-2381" r="-1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255549-2326-4F27-B39E-82343984F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28</a:t>
            </a:fld>
            <a:endParaRPr lang="en-US"/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58C1D954-A9B7-4247-BD02-EDF60C75181C}"/>
              </a:ext>
            </a:extLst>
          </p:cNvPr>
          <p:cNvCxnSpPr>
            <a:cxnSpLocks/>
            <a:stCxn id="62" idx="3"/>
          </p:cNvCxnSpPr>
          <p:nvPr/>
        </p:nvCxnSpPr>
        <p:spPr>
          <a:xfrm>
            <a:off x="6500539" y="6131488"/>
            <a:ext cx="339289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77CF4374-64D1-49B1-9260-D1950ACF9594}"/>
                  </a:ext>
                </a:extLst>
              </p:cNvPr>
              <p:cNvSpPr/>
              <p:nvPr/>
            </p:nvSpPr>
            <p:spPr>
              <a:xfrm>
                <a:off x="5988306" y="5946022"/>
                <a:ext cx="512233" cy="370932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77CF4374-64D1-49B1-9260-D1950ACF95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8306" y="5946022"/>
                <a:ext cx="512233" cy="3709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85BA9B4A-8ADC-48F6-99CF-B1DC3A6B5CAE}"/>
              </a:ext>
            </a:extLst>
          </p:cNvPr>
          <p:cNvCxnSpPr>
            <a:cxnSpLocks/>
            <a:endCxn id="62" idx="1"/>
          </p:cNvCxnSpPr>
          <p:nvPr/>
        </p:nvCxnSpPr>
        <p:spPr>
          <a:xfrm>
            <a:off x="5608557" y="6131488"/>
            <a:ext cx="37974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4" name="Group 63">
            <a:extLst>
              <a:ext uri="{FF2B5EF4-FFF2-40B4-BE49-F238E27FC236}">
                <a16:creationId xmlns:a16="http://schemas.microsoft.com/office/drawing/2014/main" id="{EBD7026E-7ADF-466F-A052-E4E26BBDF2DE}"/>
              </a:ext>
            </a:extLst>
          </p:cNvPr>
          <p:cNvGrpSpPr/>
          <p:nvPr/>
        </p:nvGrpSpPr>
        <p:grpSpPr>
          <a:xfrm>
            <a:off x="3290955" y="5930325"/>
            <a:ext cx="2317602" cy="369332"/>
            <a:chOff x="2558005" y="365125"/>
            <a:chExt cx="1967695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C01D29B2-6458-4D60-B0C9-8E72C33820B2}"/>
                    </a:ext>
                  </a:extLst>
                </p:cNvPr>
                <p:cNvSpPr txBox="1"/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C01D29B2-6458-4D60-B0C9-8E72C33820B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A14010B5-A23F-447D-95A9-CF5ADEF91852}"/>
                    </a:ext>
                  </a:extLst>
                </p:cNvPr>
                <p:cNvSpPr txBox="1"/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A14010B5-A23F-447D-95A9-CF5ADEF9185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A8BD4E67-D84E-4FA8-8CCB-57380BED9008}"/>
                    </a:ext>
                  </a:extLst>
                </p:cNvPr>
                <p:cNvSpPr txBox="1"/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A8BD4E67-D84E-4FA8-8CCB-57380BED900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0D4F1199-1657-45BE-A05A-3A736C6585EA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0D4F1199-1657-45BE-A05A-3A736C6585E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F986835F-CED4-4F88-9B60-CA3E130922A8}"/>
                </a:ext>
              </a:extLst>
            </p:cNvPr>
            <p:cNvSpPr txBox="1"/>
            <p:nvPr/>
          </p:nvSpPr>
          <p:spPr>
            <a:xfrm>
              <a:off x="4132161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BFF40658-DFFB-47D9-998B-0B11B991635F}"/>
              </a:ext>
            </a:extLst>
          </p:cNvPr>
          <p:cNvGrpSpPr/>
          <p:nvPr/>
        </p:nvGrpSpPr>
        <p:grpSpPr>
          <a:xfrm>
            <a:off x="6915347" y="5924922"/>
            <a:ext cx="2976216" cy="369332"/>
            <a:chOff x="2558005" y="365125"/>
            <a:chExt cx="1967695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17761FC5-0139-4B4C-8A7B-0BE1FF08CEC5}"/>
                    </a:ext>
                  </a:extLst>
                </p:cNvPr>
                <p:cNvSpPr txBox="1"/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𝐷𝐵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17761FC5-0139-4B4C-8A7B-0BE1FF08CEC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4429D4ED-5776-4C0A-83E9-E31F5FAE2583}"/>
                    </a:ext>
                  </a:extLst>
                </p:cNvPr>
                <p:cNvSpPr txBox="1"/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𝐷𝐵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4429D4ED-5776-4C0A-83E9-E31F5FAE258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4B320054-E4ED-4980-8029-5C5122684534}"/>
                    </a:ext>
                  </a:extLst>
                </p:cNvPr>
                <p:cNvSpPr txBox="1"/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𝐷𝐵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4B320054-E4ED-4980-8029-5C512268453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A0990EE9-A38A-46C5-B2F5-8DD04AFE4C11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𝐷𝐵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A0990EE9-A38A-46C5-B2F5-8DD04AFE4C1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FA62869D-34CB-4CD5-9D8F-25375354F560}"/>
                </a:ext>
              </a:extLst>
            </p:cNvPr>
            <p:cNvSpPr txBox="1"/>
            <p:nvPr/>
          </p:nvSpPr>
          <p:spPr>
            <a:xfrm>
              <a:off x="4132161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37751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CF96D-37AA-4E46-B60C-38E652EFC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74155"/>
          </a:xfrm>
        </p:spPr>
        <p:txBody>
          <a:bodyPr/>
          <a:lstStyle/>
          <a:p>
            <a:r>
              <a:rPr lang="en-US" dirty="0"/>
              <a:t>Views are lifted queries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9E54021-1D30-45AF-80B7-5A764EF0687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186774"/>
                <a:ext cx="10515600" cy="4754521"/>
              </a:xfrm>
            </p:spPr>
            <p:txBody>
              <a:bodyPr/>
              <a:lstStyle/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dirty="0"/>
                  <a:t> be a query defining a view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dirty="0"/>
                  <a:t>, e.g.:</a:t>
                </a:r>
              </a:p>
              <a:p>
                <a:pPr marL="0" indent="0">
                  <a:buNone/>
                </a:pPr>
                <a:r>
                  <a:rPr lang="en-US" sz="2400" dirty="0">
                    <a:solidFill>
                      <a:schemeClr val="accent1"/>
                    </a:solidFill>
                    <a:latin typeface="Consolas" panose="020B0609020204030204" pitchFamily="49" charset="0"/>
                  </a:rPr>
                  <a:t>CREATE VIEW </a:t>
                </a:r>
                <a:r>
                  <a:rPr lang="en-US" sz="2400" dirty="0">
                    <a:latin typeface="Consolas" panose="020B0609020204030204" pitchFamily="49" charset="0"/>
                  </a:rPr>
                  <a:t>V</a:t>
                </a:r>
                <a:r>
                  <a:rPr lang="en-US" sz="2400" dirty="0">
                    <a:solidFill>
                      <a:schemeClr val="accent1"/>
                    </a:solidFill>
                    <a:latin typeface="Consolas" panose="020B0609020204030204" pitchFamily="49" charset="0"/>
                  </a:rPr>
                  <a:t> AS </a:t>
                </a:r>
                <a:br>
                  <a:rPr lang="en-US" sz="2400" dirty="0">
                    <a:solidFill>
                      <a:schemeClr val="accent1"/>
                    </a:solidFill>
                    <a:latin typeface="Consolas" panose="020B0609020204030204" pitchFamily="49" charset="0"/>
                  </a:rPr>
                </a:br>
                <a:r>
                  <a:rPr lang="en-US" sz="2400" dirty="0">
                    <a:solidFill>
                      <a:schemeClr val="accent1"/>
                    </a:solidFill>
                    <a:latin typeface="Consolas" panose="020B0609020204030204" pitchFamily="49" charset="0"/>
                  </a:rPr>
                  <a:t>SELECT</a:t>
                </a:r>
                <a:r>
                  <a:rPr lang="en-US" sz="2400" dirty="0">
                    <a:latin typeface="Consolas" panose="020B0609020204030204" pitchFamily="49" charset="0"/>
                  </a:rPr>
                  <a:t> * </a:t>
                </a:r>
                <a:r>
                  <a:rPr lang="en-US" sz="2400" dirty="0">
                    <a:solidFill>
                      <a:schemeClr val="accent1"/>
                    </a:solidFill>
                    <a:latin typeface="Consolas" panose="020B0609020204030204" pitchFamily="49" charset="0"/>
                  </a:rPr>
                  <a:t>FROM</a:t>
                </a:r>
                <a:r>
                  <a:rPr lang="en-US" sz="2400" dirty="0">
                    <a:latin typeface="Consolas" panose="020B0609020204030204" pitchFamily="49" charset="0"/>
                  </a:rPr>
                  <a:t> T</a:t>
                </a:r>
                <a:br>
                  <a:rPr lang="en-US" sz="2400" dirty="0">
                    <a:latin typeface="Consolas" panose="020B0609020204030204" pitchFamily="49" charset="0"/>
                  </a:rPr>
                </a:br>
                <a:r>
                  <a:rPr lang="en-US" sz="2400" dirty="0">
                    <a:solidFill>
                      <a:schemeClr val="accent1"/>
                    </a:solidFill>
                    <a:latin typeface="Consolas" panose="020B0609020204030204" pitchFamily="49" charset="0"/>
                  </a:rPr>
                  <a:t>WHERE</a:t>
                </a:r>
                <a:r>
                  <a:rPr lang="en-US" sz="2400" dirty="0">
                    <a:latin typeface="Consolas" panose="020B0609020204030204" pitchFamily="49" charset="0"/>
                  </a:rPr>
                  <a:t> Age &gt;= 10</a:t>
                </a:r>
              </a:p>
              <a:p>
                <a:pPr marL="0" indent="0" algn="ctr">
                  <a:buNone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]</m:t>
                    </m:r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𝐷𝐵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]</m:t>
                        </m:r>
                      </m:e>
                    </m:d>
                  </m:oMath>
                </a14:m>
                <a:endParaRPr lang="en-US" b="0" dirty="0"/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dirty="0"/>
                  <a:t> is a stream of view snapshots: 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𝐷𝐵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9E54021-1D30-45AF-80B7-5A764EF068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186774"/>
                <a:ext cx="10515600" cy="4754521"/>
              </a:xfrm>
              <a:blipFill>
                <a:blip r:embed="rId2"/>
                <a:stretch>
                  <a:fillRect l="-1043" t="-21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255549-2326-4F27-B39E-82343984F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29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6E6BD39-9A58-4A1B-8B59-812AB2075E09}"/>
                  </a:ext>
                </a:extLst>
              </p:cNvPr>
              <p:cNvSpPr/>
              <p:nvPr/>
            </p:nvSpPr>
            <p:spPr>
              <a:xfrm>
                <a:off x="5867062" y="4504982"/>
                <a:ext cx="512233" cy="370932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↑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6E6BD39-9A58-4A1B-8B59-812AB2075E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7062" y="4504982"/>
                <a:ext cx="512233" cy="370932"/>
              </a:xfrm>
              <a:prstGeom prst="rect">
                <a:avLst/>
              </a:prstGeom>
              <a:blipFill>
                <a:blip r:embed="rId3"/>
                <a:stretch>
                  <a:fillRect l="-1124" b="-4545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A62C1F3-7AB0-4BB2-A9EA-7D0680C083FE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5527773" y="4690447"/>
            <a:ext cx="339289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6">
            <a:extLst>
              <a:ext uri="{FF2B5EF4-FFF2-40B4-BE49-F238E27FC236}">
                <a16:creationId xmlns:a16="http://schemas.microsoft.com/office/drawing/2014/main" id="{5B83048A-F3CD-45B2-9510-DF0491D591F4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6379295" y="4690448"/>
            <a:ext cx="329736" cy="800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3D9F5350-DFCB-479B-B08B-CD027B2AB1AC}"/>
              </a:ext>
            </a:extLst>
          </p:cNvPr>
          <p:cNvCxnSpPr>
            <a:cxnSpLocks/>
          </p:cNvCxnSpPr>
          <p:nvPr/>
        </p:nvCxnSpPr>
        <p:spPr>
          <a:xfrm>
            <a:off x="5671152" y="4759662"/>
            <a:ext cx="0" cy="1240625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065CADD-E855-4FFC-BFC6-CE84866EFE94}"/>
              </a:ext>
            </a:extLst>
          </p:cNvPr>
          <p:cNvCxnSpPr>
            <a:cxnSpLocks/>
          </p:cNvCxnSpPr>
          <p:nvPr/>
        </p:nvCxnSpPr>
        <p:spPr>
          <a:xfrm flipH="1">
            <a:off x="6518519" y="4784342"/>
            <a:ext cx="5334" cy="60826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14E1E1EB-EB4C-4613-8D1F-9C51DA4F9B26}"/>
                  </a:ext>
                </a:extLst>
              </p:cNvPr>
              <p:cNvSpPr txBox="1"/>
              <p:nvPr/>
            </p:nvSpPr>
            <p:spPr>
              <a:xfrm>
                <a:off x="3366169" y="6000287"/>
                <a:ext cx="15892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Versions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𝐷𝐵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14E1E1EB-EB4C-4613-8D1F-9C51DA4F9B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6169" y="6000287"/>
                <a:ext cx="1589281" cy="369332"/>
              </a:xfrm>
              <a:prstGeom prst="rect">
                <a:avLst/>
              </a:prstGeom>
              <a:blipFill>
                <a:blip r:embed="rId6"/>
                <a:stretch>
                  <a:fillRect l="-3065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BC50056-C73D-4E4B-9979-152E7019DBA7}"/>
                  </a:ext>
                </a:extLst>
              </p:cNvPr>
              <p:cNvSpPr txBox="1"/>
              <p:nvPr/>
            </p:nvSpPr>
            <p:spPr>
              <a:xfrm>
                <a:off x="7591168" y="5396354"/>
                <a:ext cx="14220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Versions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BC50056-C73D-4E4B-9979-152E7019DB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1168" y="5396354"/>
                <a:ext cx="1422056" cy="369332"/>
              </a:xfrm>
              <a:prstGeom prst="rect">
                <a:avLst/>
              </a:prstGeom>
              <a:blipFill>
                <a:blip r:embed="rId7"/>
                <a:stretch>
                  <a:fillRect l="-3419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39CBDAAD-BDC1-4E67-930E-56C98974A6D0}"/>
              </a:ext>
            </a:extLst>
          </p:cNvPr>
          <p:cNvGrpSpPr/>
          <p:nvPr/>
        </p:nvGrpSpPr>
        <p:grpSpPr>
          <a:xfrm>
            <a:off x="4883733" y="6000287"/>
            <a:ext cx="2976216" cy="369332"/>
            <a:chOff x="2558005" y="365125"/>
            <a:chExt cx="1967695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DE4F008C-E471-4DD7-866B-2C2DFA0331CE}"/>
                    </a:ext>
                  </a:extLst>
                </p:cNvPr>
                <p:cNvSpPr txBox="1"/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𝐷𝐵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DE4F008C-E471-4DD7-866B-2C2DFA0331C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F0524637-6942-4F38-B810-BB7AB48EA7FC}"/>
                    </a:ext>
                  </a:extLst>
                </p:cNvPr>
                <p:cNvSpPr txBox="1"/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𝐷𝐵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F0524637-6942-4F38-B810-BB7AB48EA7F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C4E91D39-F7A8-42E4-B3EB-F7F7FE53FA88}"/>
                    </a:ext>
                  </a:extLst>
                </p:cNvPr>
                <p:cNvSpPr txBox="1"/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𝐷𝐵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C4E91D39-F7A8-42E4-B3EB-F7F7FE53FA8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3C807AC5-BB42-492A-A395-EBB6C6D3F800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𝐷𝐵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3C807AC5-BB42-492A-A395-EBB6C6D3F80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DF4E0A5-FC3C-4C93-88EB-42CC4A8F94E5}"/>
                </a:ext>
              </a:extLst>
            </p:cNvPr>
            <p:cNvSpPr txBox="1"/>
            <p:nvPr/>
          </p:nvSpPr>
          <p:spPr>
            <a:xfrm>
              <a:off x="4132161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042A7457-7C19-499A-81B7-695DB900E930}"/>
              </a:ext>
            </a:extLst>
          </p:cNvPr>
          <p:cNvGrpSpPr/>
          <p:nvPr/>
        </p:nvGrpSpPr>
        <p:grpSpPr>
          <a:xfrm>
            <a:off x="5741656" y="5392602"/>
            <a:ext cx="1967695" cy="369332"/>
            <a:chOff x="2558005" y="365125"/>
            <a:chExt cx="1967695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6C506413-B893-4C5D-8314-D9566F9A2808}"/>
                    </a:ext>
                  </a:extLst>
                </p:cNvPr>
                <p:cNvSpPr txBox="1"/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6C506413-B893-4C5D-8314-D9566F9A280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3D724F3F-9500-4B66-8F76-FF9C5BE5A626}"/>
                    </a:ext>
                  </a:extLst>
                </p:cNvPr>
                <p:cNvSpPr txBox="1"/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3D724F3F-9500-4B66-8F76-FF9C5BE5A62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F51F3D2D-448C-4ACB-9DB2-3CE29E4AD697}"/>
                    </a:ext>
                  </a:extLst>
                </p:cNvPr>
                <p:cNvSpPr txBox="1"/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F51F3D2D-448C-4ACB-9DB2-3CE29E4AD69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36E58B6E-1E9F-487F-B0C7-BA76CB37D634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36E58B6E-1E9F-487F-B0C7-BA76CB37D63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E1790D33-86D1-41BC-AB79-E41B81519939}"/>
                </a:ext>
              </a:extLst>
            </p:cNvPr>
            <p:cNvSpPr txBox="1"/>
            <p:nvPr/>
          </p:nvSpPr>
          <p:spPr>
            <a:xfrm>
              <a:off x="4132161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49574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3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CB568-F67C-4395-914C-027B7B1CA3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67775"/>
            <a:ext cx="10515600" cy="792343"/>
          </a:xfrm>
        </p:spPr>
        <p:txBody>
          <a:bodyPr/>
          <a:lstStyle/>
          <a:p>
            <a:r>
              <a:rPr lang="en-US" dirty="0"/>
              <a:t>A simple streaming language called DBSP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DC8356-E2AD-4226-93F2-9E09F708CB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9023" y="1743890"/>
            <a:ext cx="11293954" cy="5106417"/>
          </a:xfrm>
        </p:spPr>
        <p:txBody>
          <a:bodyPr>
            <a:normAutofit/>
          </a:bodyPr>
          <a:lstStyle/>
          <a:p>
            <a:r>
              <a:rPr lang="en-US" dirty="0"/>
              <a:t>Inspired by Digital Signal Processing</a:t>
            </a:r>
          </a:p>
          <a:p>
            <a:r>
              <a:rPr lang="en-US" dirty="0"/>
              <a:t>Four (4) operators</a:t>
            </a:r>
          </a:p>
          <a:p>
            <a:r>
              <a:rPr lang="en-US" dirty="0"/>
              <a:t>A new definition of </a:t>
            </a:r>
            <a:r>
              <a:rPr lang="en-US" b="1" dirty="0"/>
              <a:t>incremental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computation using DBSP</a:t>
            </a:r>
          </a:p>
          <a:p>
            <a:r>
              <a:rPr lang="en-US" dirty="0"/>
              <a:t>An algorithm converting an </a:t>
            </a:r>
            <a:r>
              <a:rPr lang="en-US" b="1" dirty="0"/>
              <a:t>arbitrary</a:t>
            </a:r>
            <a:r>
              <a:rPr lang="en-US" dirty="0"/>
              <a:t> DBSP </a:t>
            </a:r>
            <a:br>
              <a:rPr lang="en-US" dirty="0"/>
            </a:br>
            <a:r>
              <a:rPr lang="en-US" dirty="0"/>
              <a:t>program to an </a:t>
            </a:r>
            <a:r>
              <a:rPr lang="en-US" b="1" dirty="0"/>
              <a:t>incremental</a:t>
            </a:r>
            <a:r>
              <a:rPr lang="en-US" dirty="0"/>
              <a:t> DBSP program</a:t>
            </a:r>
          </a:p>
          <a:p>
            <a:r>
              <a:rPr lang="en-US" dirty="0"/>
              <a:t>A recipe implementing DB queries in DBSP</a:t>
            </a:r>
          </a:p>
          <a:p>
            <a:pPr lvl="1"/>
            <a:r>
              <a:rPr lang="en-US" dirty="0"/>
              <a:t>2 operators needed for standard SQL</a:t>
            </a:r>
          </a:p>
          <a:p>
            <a:pPr lvl="1"/>
            <a:r>
              <a:rPr lang="en-US" dirty="0"/>
              <a:t>2 for recursive queries</a:t>
            </a:r>
            <a:endParaRPr lang="en-US" dirty="0">
              <a:hlinkClick r:id="" action="ppaction://noaction"/>
            </a:endParaRPr>
          </a:p>
          <a:p>
            <a:endParaRPr lang="en-US" dirty="0">
              <a:hlinkClick r:id="" action="ppaction://noaction"/>
            </a:endParaRPr>
          </a:p>
          <a:p>
            <a:endParaRPr lang="en-US" sz="2000" dirty="0"/>
          </a:p>
          <a:p>
            <a:pPr marL="0" indent="0">
              <a:buNone/>
            </a:pPr>
            <a:endParaRPr lang="en-US" b="1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67E2F8-40FB-4E95-8535-BA5F79552B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3</a:t>
            </a:fld>
            <a:endParaRPr lang="en-US"/>
          </a:p>
        </p:txBody>
      </p:sp>
      <p:pic>
        <p:nvPicPr>
          <p:cNvPr id="5" name="Picture 4" descr="A string of pearls on a white background&#10;&#10;Description automatically generated">
            <a:extLst>
              <a:ext uri="{FF2B5EF4-FFF2-40B4-BE49-F238E27FC236}">
                <a16:creationId xmlns:a16="http://schemas.microsoft.com/office/drawing/2014/main" id="{167910A9-B454-4605-47D6-E6AEF553AF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7158" y="2062475"/>
            <a:ext cx="4129240" cy="3326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6699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old picture frame&#10;&#10;Description automatically generated with medium confidence">
            <a:extLst>
              <a:ext uri="{FF2B5EF4-FFF2-40B4-BE49-F238E27FC236}">
                <a16:creationId xmlns:a16="http://schemas.microsoft.com/office/drawing/2014/main" id="{CBA93F4D-67DA-4C00-A826-6D69DC590D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rot="5400000">
            <a:off x="2981198" y="-577098"/>
            <a:ext cx="7079352" cy="788785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8E24F5C-4340-4D3A-B065-125A5B86B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7945" y="923925"/>
            <a:ext cx="2588491" cy="1325563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9C1E40-3AA4-43F6-A029-D08F2910CB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48364" y="2249489"/>
            <a:ext cx="5624945" cy="3927474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Stream computations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Databases as streaming systems</a:t>
            </a:r>
          </a:p>
          <a:p>
            <a:r>
              <a:rPr lang="en-US" b="1" dirty="0"/>
              <a:t>Incremental (DB) computations</a:t>
            </a:r>
          </a:p>
          <a:p>
            <a:r>
              <a:rPr lang="en-US" dirty="0"/>
              <a:t>Optimizing incremental circuits</a:t>
            </a:r>
          </a:p>
          <a:p>
            <a:r>
              <a:rPr lang="en-US" dirty="0"/>
              <a:t>DB queries in DBSP</a:t>
            </a:r>
          </a:p>
          <a:p>
            <a:r>
              <a:rPr lang="en-US" dirty="0"/>
              <a:t>Implementation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6DC132-34BF-46BA-ADFB-886912ED0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38073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45CF96D-37AA-4E46-B60C-38E652EFCAD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Incremental view maintenance of view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45CF96D-37AA-4E46-B60C-38E652EFCAD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255549-2326-4F27-B39E-82343984F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31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6E6BD39-9A58-4A1B-8B59-812AB2075E09}"/>
                  </a:ext>
                </a:extLst>
              </p:cNvPr>
              <p:cNvSpPr/>
              <p:nvPr/>
            </p:nvSpPr>
            <p:spPr>
              <a:xfrm>
                <a:off x="5867062" y="4504982"/>
                <a:ext cx="512233" cy="370932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↑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6E6BD39-9A58-4A1B-8B59-812AB2075E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7062" y="4504982"/>
                <a:ext cx="512233" cy="370932"/>
              </a:xfrm>
              <a:prstGeom prst="rect">
                <a:avLst/>
              </a:prstGeom>
              <a:blipFill>
                <a:blip r:embed="rId3"/>
                <a:stretch>
                  <a:fillRect l="-1124" b="-4545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A62C1F3-7AB0-4BB2-A9EA-7D0680C083FE}"/>
              </a:ext>
            </a:extLst>
          </p:cNvPr>
          <p:cNvCxnSpPr>
            <a:cxnSpLocks/>
            <a:stCxn id="21" idx="3"/>
            <a:endCxn id="14" idx="1"/>
          </p:cNvCxnSpPr>
          <p:nvPr/>
        </p:nvCxnSpPr>
        <p:spPr>
          <a:xfrm>
            <a:off x="5527773" y="4690447"/>
            <a:ext cx="339289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6">
            <a:extLst>
              <a:ext uri="{FF2B5EF4-FFF2-40B4-BE49-F238E27FC236}">
                <a16:creationId xmlns:a16="http://schemas.microsoft.com/office/drawing/2014/main" id="{5B83048A-F3CD-45B2-9510-DF0491D591F4}"/>
              </a:ext>
            </a:extLst>
          </p:cNvPr>
          <p:cNvCxnSpPr>
            <a:cxnSpLocks/>
            <a:stCxn id="14" idx="3"/>
            <a:endCxn id="17" idx="1"/>
          </p:cNvCxnSpPr>
          <p:nvPr/>
        </p:nvCxnSpPr>
        <p:spPr>
          <a:xfrm>
            <a:off x="6379295" y="4690448"/>
            <a:ext cx="329736" cy="800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4E75B18D-A975-4F19-A986-DCBD22B9D08C}"/>
              </a:ext>
            </a:extLst>
          </p:cNvPr>
          <p:cNvSpPr/>
          <p:nvPr/>
        </p:nvSpPr>
        <p:spPr>
          <a:xfrm>
            <a:off x="6709031" y="4504982"/>
            <a:ext cx="665098" cy="3725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i="1" dirty="0">
                <a:solidFill>
                  <a:schemeClr val="tx1"/>
                </a:solidFill>
              </a:rPr>
              <a:t>D</a:t>
            </a:r>
            <a:endParaRPr lang="en-US" i="1" baseline="30000" dirty="0">
              <a:solidFill>
                <a:schemeClr val="tx1"/>
              </a:solidFill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CA4F09C-CA0D-4335-A807-593A3578DE82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7374129" y="4689647"/>
            <a:ext cx="306879" cy="160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189C7759-3ECB-4968-A9EE-8EA86F8E6087}"/>
                  </a:ext>
                </a:extLst>
              </p:cNvPr>
              <p:cNvSpPr/>
              <p:nvPr/>
            </p:nvSpPr>
            <p:spPr>
              <a:xfrm>
                <a:off x="5015540" y="4504981"/>
                <a:ext cx="512233" cy="370932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189C7759-3ECB-4968-A9EE-8EA86F8E60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5540" y="4504981"/>
                <a:ext cx="512233" cy="3709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D5C7395-2261-4328-86C6-6205E140A497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4635791" y="4690447"/>
            <a:ext cx="37974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3D9F5350-DFCB-479B-B08B-CD027B2AB1AC}"/>
              </a:ext>
            </a:extLst>
          </p:cNvPr>
          <p:cNvCxnSpPr>
            <a:cxnSpLocks/>
          </p:cNvCxnSpPr>
          <p:nvPr/>
        </p:nvCxnSpPr>
        <p:spPr>
          <a:xfrm>
            <a:off x="5671152" y="4759662"/>
            <a:ext cx="0" cy="1240625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065CADD-E855-4FFC-BFC6-CE84866EFE94}"/>
              </a:ext>
            </a:extLst>
          </p:cNvPr>
          <p:cNvCxnSpPr>
            <a:cxnSpLocks/>
          </p:cNvCxnSpPr>
          <p:nvPr/>
        </p:nvCxnSpPr>
        <p:spPr>
          <a:xfrm flipH="1">
            <a:off x="6518519" y="4784342"/>
            <a:ext cx="5334" cy="60826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F0A9F506-6602-4844-ADCA-66CC1F27DB54}"/>
              </a:ext>
            </a:extLst>
          </p:cNvPr>
          <p:cNvSpPr/>
          <p:nvPr/>
        </p:nvSpPr>
        <p:spPr>
          <a:xfrm>
            <a:off x="4861112" y="4264639"/>
            <a:ext cx="2588559" cy="74230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7B591FD-CA5F-48C1-A6A3-43CADF4C2796}"/>
                  </a:ext>
                </a:extLst>
              </p:cNvPr>
              <p:cNvSpPr txBox="1"/>
              <p:nvPr/>
            </p:nvSpPr>
            <p:spPr>
              <a:xfrm>
                <a:off x="5910435" y="3779308"/>
                <a:ext cx="572644" cy="47121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(↑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7B591FD-CA5F-48C1-A6A3-43CADF4C27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0435" y="3779308"/>
                <a:ext cx="572644" cy="471219"/>
              </a:xfrm>
              <a:prstGeom prst="rect">
                <a:avLst/>
              </a:prstGeom>
              <a:blipFill>
                <a:blip r:embed="rId5"/>
                <a:stretch>
                  <a:fillRect l="-9677" r="-79570" b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14E1E1EB-EB4C-4613-8D1F-9C51DA4F9B26}"/>
                  </a:ext>
                </a:extLst>
              </p:cNvPr>
              <p:cNvSpPr txBox="1"/>
              <p:nvPr/>
            </p:nvSpPr>
            <p:spPr>
              <a:xfrm>
                <a:off x="3366169" y="6000287"/>
                <a:ext cx="15892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Versions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𝐷𝐵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14E1E1EB-EB4C-4613-8D1F-9C51DA4F9B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6169" y="6000287"/>
                <a:ext cx="1589281" cy="369332"/>
              </a:xfrm>
              <a:prstGeom prst="rect">
                <a:avLst/>
              </a:prstGeom>
              <a:blipFill>
                <a:blip r:embed="rId6"/>
                <a:stretch>
                  <a:fillRect l="-3065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BC50056-C73D-4E4B-9979-152E7019DBA7}"/>
                  </a:ext>
                </a:extLst>
              </p:cNvPr>
              <p:cNvSpPr txBox="1"/>
              <p:nvPr/>
            </p:nvSpPr>
            <p:spPr>
              <a:xfrm>
                <a:off x="7591168" y="5396354"/>
                <a:ext cx="14220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Versions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BC50056-C73D-4E4B-9979-152E7019DB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1168" y="5396354"/>
                <a:ext cx="1422056" cy="369332"/>
              </a:xfrm>
              <a:prstGeom prst="rect">
                <a:avLst/>
              </a:prstGeom>
              <a:blipFill>
                <a:blip r:embed="rId7"/>
                <a:stretch>
                  <a:fillRect l="-3419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F75A7AF-B841-4B6D-9176-99A80B57A507}"/>
                  </a:ext>
                </a:extLst>
              </p:cNvPr>
              <p:cNvSpPr txBox="1"/>
              <p:nvPr/>
            </p:nvSpPr>
            <p:spPr>
              <a:xfrm>
                <a:off x="2339536" y="4903806"/>
                <a:ext cx="15957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Changes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𝐷𝐵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F75A7AF-B841-4B6D-9176-99A80B57A5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9536" y="4903806"/>
                <a:ext cx="1595758" cy="369332"/>
              </a:xfrm>
              <a:prstGeom prst="rect">
                <a:avLst/>
              </a:prstGeom>
              <a:blipFill>
                <a:blip r:embed="rId8"/>
                <a:stretch>
                  <a:fillRect l="-3435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F46811A-A91C-4C1E-85D0-72BD1DAA4F59}"/>
                  </a:ext>
                </a:extLst>
              </p:cNvPr>
              <p:cNvSpPr txBox="1"/>
              <p:nvPr/>
            </p:nvSpPr>
            <p:spPr>
              <a:xfrm>
                <a:off x="8297037" y="4873946"/>
                <a:ext cx="142853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Changes to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F46811A-A91C-4C1E-85D0-72BD1DAA4F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7037" y="4873946"/>
                <a:ext cx="1428533" cy="369332"/>
              </a:xfrm>
              <a:prstGeom prst="rect">
                <a:avLst/>
              </a:prstGeom>
              <a:blipFill>
                <a:blip r:embed="rId9"/>
                <a:stretch>
                  <a:fillRect l="-3419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2" name="Group 31">
            <a:extLst>
              <a:ext uri="{FF2B5EF4-FFF2-40B4-BE49-F238E27FC236}">
                <a16:creationId xmlns:a16="http://schemas.microsoft.com/office/drawing/2014/main" id="{DC9760FD-36A4-4FAE-8EAE-D4F8EAE60B92}"/>
              </a:ext>
            </a:extLst>
          </p:cNvPr>
          <p:cNvGrpSpPr/>
          <p:nvPr/>
        </p:nvGrpSpPr>
        <p:grpSpPr>
          <a:xfrm>
            <a:off x="2425911" y="4489420"/>
            <a:ext cx="2317602" cy="369332"/>
            <a:chOff x="2558005" y="365125"/>
            <a:chExt cx="1967695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90FD1636-4700-497C-91E6-F838CEA7F9E4}"/>
                    </a:ext>
                  </a:extLst>
                </p:cNvPr>
                <p:cNvSpPr txBox="1"/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90FD1636-4700-497C-91E6-F838CEA7F9E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9CAD61D8-2BD0-4BD8-A821-F9759C4899F9}"/>
                    </a:ext>
                  </a:extLst>
                </p:cNvPr>
                <p:cNvSpPr txBox="1"/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9CAD61D8-2BD0-4BD8-A821-F9759C4899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68E4383F-27C2-488E-9DBB-2C2818005099}"/>
                    </a:ext>
                  </a:extLst>
                </p:cNvPr>
                <p:cNvSpPr txBox="1"/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68E4383F-27C2-488E-9DBB-2C281800509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B2AF1357-043F-4FE8-99D6-7CE32A80D5CB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B2AF1357-043F-4FE8-99D6-7CE32A80D5C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3641A709-D6CA-4093-8FF6-F7F4C8D30265}"/>
                </a:ext>
              </a:extLst>
            </p:cNvPr>
            <p:cNvSpPr txBox="1"/>
            <p:nvPr/>
          </p:nvSpPr>
          <p:spPr>
            <a:xfrm>
              <a:off x="4132161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39CBDAAD-BDC1-4E67-930E-56C98974A6D0}"/>
              </a:ext>
            </a:extLst>
          </p:cNvPr>
          <p:cNvGrpSpPr/>
          <p:nvPr/>
        </p:nvGrpSpPr>
        <p:grpSpPr>
          <a:xfrm>
            <a:off x="4883733" y="6000287"/>
            <a:ext cx="2976216" cy="369332"/>
            <a:chOff x="2558005" y="365125"/>
            <a:chExt cx="1967695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DE4F008C-E471-4DD7-866B-2C2DFA0331CE}"/>
                    </a:ext>
                  </a:extLst>
                </p:cNvPr>
                <p:cNvSpPr txBox="1"/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𝐷𝐵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DE4F008C-E471-4DD7-866B-2C2DFA0331C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F0524637-6942-4F38-B810-BB7AB48EA7FC}"/>
                    </a:ext>
                  </a:extLst>
                </p:cNvPr>
                <p:cNvSpPr txBox="1"/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𝐷𝐵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F0524637-6942-4F38-B810-BB7AB48EA7F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C4E91D39-F7A8-42E4-B3EB-F7F7FE53FA88}"/>
                    </a:ext>
                  </a:extLst>
                </p:cNvPr>
                <p:cNvSpPr txBox="1"/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𝐷𝐵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C4E91D39-F7A8-42E4-B3EB-F7F7FE53FA8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3C807AC5-BB42-492A-A395-EBB6C6D3F800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𝐷𝐵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3C807AC5-BB42-492A-A395-EBB6C6D3F80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DF4E0A5-FC3C-4C93-88EB-42CC4A8F94E5}"/>
                </a:ext>
              </a:extLst>
            </p:cNvPr>
            <p:cNvSpPr txBox="1"/>
            <p:nvPr/>
          </p:nvSpPr>
          <p:spPr>
            <a:xfrm>
              <a:off x="4132161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042A7457-7C19-499A-81B7-695DB900E930}"/>
              </a:ext>
            </a:extLst>
          </p:cNvPr>
          <p:cNvGrpSpPr/>
          <p:nvPr/>
        </p:nvGrpSpPr>
        <p:grpSpPr>
          <a:xfrm>
            <a:off x="5741656" y="5392602"/>
            <a:ext cx="1967695" cy="369332"/>
            <a:chOff x="2558005" y="365125"/>
            <a:chExt cx="1967695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6C506413-B893-4C5D-8314-D9566F9A2808}"/>
                    </a:ext>
                  </a:extLst>
                </p:cNvPr>
                <p:cNvSpPr txBox="1"/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6C506413-B893-4C5D-8314-D9566F9A280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3D724F3F-9500-4B66-8F76-FF9C5BE5A626}"/>
                    </a:ext>
                  </a:extLst>
                </p:cNvPr>
                <p:cNvSpPr txBox="1"/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3D724F3F-9500-4B66-8F76-FF9C5BE5A62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F51F3D2D-448C-4ACB-9DB2-3CE29E4AD697}"/>
                    </a:ext>
                  </a:extLst>
                </p:cNvPr>
                <p:cNvSpPr txBox="1"/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F51F3D2D-448C-4ACB-9DB2-3CE29E4AD69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36E58B6E-1E9F-487F-B0C7-BA76CB37D634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36E58B6E-1E9F-487F-B0C7-BA76CB37D63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E1790D33-86D1-41BC-AB79-E41B81519939}"/>
                </a:ext>
              </a:extLst>
            </p:cNvPr>
            <p:cNvSpPr txBox="1"/>
            <p:nvPr/>
          </p:nvSpPr>
          <p:spPr>
            <a:xfrm>
              <a:off x="4132161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00ABBA35-7CEC-4DAE-902E-F6E99F121DFE}"/>
              </a:ext>
            </a:extLst>
          </p:cNvPr>
          <p:cNvGrpSpPr/>
          <p:nvPr/>
        </p:nvGrpSpPr>
        <p:grpSpPr>
          <a:xfrm>
            <a:off x="7738274" y="4510334"/>
            <a:ext cx="2313401" cy="369332"/>
            <a:chOff x="2558005" y="365125"/>
            <a:chExt cx="1967695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3FAF3213-EC50-4F1F-9DC7-59A15ACC1668}"/>
                    </a:ext>
                  </a:extLst>
                </p:cNvPr>
                <p:cNvSpPr txBox="1"/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3FAF3213-EC50-4F1F-9DC7-59A15ACC166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blipFill>
                  <a:blip r:embed="rId22"/>
                  <a:stretch>
                    <a:fillRect r="-7692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912DCC72-5CD1-465F-848C-9C9ED1995D7F}"/>
                    </a:ext>
                  </a:extLst>
                </p:cNvPr>
                <p:cNvSpPr txBox="1"/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0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912DCC72-5CD1-465F-848C-9C9ED1995D7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blipFill>
                  <a:blip r:embed="rId23"/>
                  <a:stretch>
                    <a:fillRect r="-6410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A7592CD5-11A6-4A08-8B33-484362210EB5}"/>
                    </a:ext>
                  </a:extLst>
                </p:cNvPr>
                <p:cNvSpPr txBox="1"/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A7592CD5-11A6-4A08-8B33-484362210EB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blipFill>
                  <a:blip r:embed="rId24"/>
                  <a:stretch>
                    <a:fillRect r="-7692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FC166C0B-C669-444F-BABA-29412EC00EE8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FC166C0B-C669-444F-BABA-29412EC00EE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blipFill>
                  <a:blip r:embed="rId25"/>
                  <a:stretch>
                    <a:fillRect r="-7692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2A2E374B-DFCF-4251-82A7-259E454BD46C}"/>
                </a:ext>
              </a:extLst>
            </p:cNvPr>
            <p:cNvSpPr txBox="1"/>
            <p:nvPr/>
          </p:nvSpPr>
          <p:spPr>
            <a:xfrm>
              <a:off x="4132161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01831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1" grpId="0" animBg="1"/>
      <p:bldP spid="31" grpId="0" animBg="1"/>
      <p:bldP spid="34" grpId="0" animBg="1"/>
      <p:bldP spid="37" grpId="0"/>
      <p:bldP spid="38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CF96D-37AA-4E46-B60C-38E652EFC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74155"/>
          </a:xfrm>
        </p:spPr>
        <p:txBody>
          <a:bodyPr/>
          <a:lstStyle/>
          <a:p>
            <a:r>
              <a:rPr lang="en-US" dirty="0"/>
              <a:t>Incremental view maintenance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9E54021-1D30-45AF-80B7-5A764EF0687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186774"/>
                <a:ext cx="10515600" cy="4754521"/>
              </a:xfrm>
            </p:spPr>
            <p:txBody>
              <a:bodyPr/>
              <a:lstStyle/>
              <a:p>
                <a:pPr marL="0" indent="0" algn="ctr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4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(↑</m:t>
                        </m:r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4000" b="0" i="0" smtClean="0">
                            <a:latin typeface="Cambria Math" panose="02040503050406030204" pitchFamily="18" charset="0"/>
                          </a:rPr>
                          <m:t>Δ</m:t>
                        </m:r>
                      </m:sup>
                    </m:sSup>
                    <m:r>
                      <a:rPr lang="en-US" sz="4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≝</m:t>
                    </m:r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∘(↑</m:t>
                    </m:r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)∘</m:t>
                    </m:r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4000" dirty="0"/>
                  <a:t> </a:t>
                </a:r>
              </a:p>
              <a:p>
                <a:r>
                  <a:rPr lang="en-US" dirty="0"/>
                  <a:t>This is our definition of IVM</a:t>
                </a:r>
              </a:p>
              <a:p>
                <a:r>
                  <a:rPr lang="en-US" dirty="0"/>
                  <a:t>The standard DB definition does not include the last D</a:t>
                </a:r>
              </a:p>
              <a:p>
                <a:r>
                  <a:rPr lang="en-US" dirty="0"/>
                  <a:t>This definition is much better:</a:t>
                </a:r>
              </a:p>
              <a:p>
                <a:pPr lvl="1"/>
                <a:r>
                  <a:rPr lang="en-US" dirty="0"/>
                  <a:t>It is compositional</a:t>
                </a:r>
              </a:p>
              <a:p>
                <a:pPr lvl="1"/>
                <a:r>
                  <a:rPr lang="en-US" dirty="0"/>
                  <a:t>Inputs and outputs are both </a:t>
                </a:r>
                <a:r>
                  <a:rPr lang="en-US" b="1" dirty="0"/>
                  <a:t>deltas</a:t>
                </a:r>
              </a:p>
              <a:p>
                <a:pPr marL="0" indent="0" algn="ctr">
                  <a:buNone/>
                </a:pPr>
                <a:endParaRPr lang="en-US" sz="4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9E54021-1D30-45AF-80B7-5A764EF068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186774"/>
                <a:ext cx="10515600" cy="4754521"/>
              </a:xfrm>
              <a:blipFill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255549-2326-4F27-B39E-82343984F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32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6E6BD39-9A58-4A1B-8B59-812AB2075E09}"/>
                  </a:ext>
                </a:extLst>
              </p:cNvPr>
              <p:cNvSpPr/>
              <p:nvPr/>
            </p:nvSpPr>
            <p:spPr>
              <a:xfrm>
                <a:off x="5867062" y="4504982"/>
                <a:ext cx="512233" cy="370932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↑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6E6BD39-9A58-4A1B-8B59-812AB2075E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7062" y="4504982"/>
                <a:ext cx="512233" cy="370932"/>
              </a:xfrm>
              <a:prstGeom prst="rect">
                <a:avLst/>
              </a:prstGeom>
              <a:blipFill>
                <a:blip r:embed="rId3"/>
                <a:stretch>
                  <a:fillRect l="-1124" b="-4545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A62C1F3-7AB0-4BB2-A9EA-7D0680C083FE}"/>
              </a:ext>
            </a:extLst>
          </p:cNvPr>
          <p:cNvCxnSpPr>
            <a:cxnSpLocks/>
            <a:stCxn id="21" idx="3"/>
            <a:endCxn id="14" idx="1"/>
          </p:cNvCxnSpPr>
          <p:nvPr/>
        </p:nvCxnSpPr>
        <p:spPr>
          <a:xfrm>
            <a:off x="5527773" y="4690447"/>
            <a:ext cx="339289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6">
            <a:extLst>
              <a:ext uri="{FF2B5EF4-FFF2-40B4-BE49-F238E27FC236}">
                <a16:creationId xmlns:a16="http://schemas.microsoft.com/office/drawing/2014/main" id="{5B83048A-F3CD-45B2-9510-DF0491D591F4}"/>
              </a:ext>
            </a:extLst>
          </p:cNvPr>
          <p:cNvCxnSpPr>
            <a:cxnSpLocks/>
            <a:stCxn id="14" idx="3"/>
            <a:endCxn id="17" idx="1"/>
          </p:cNvCxnSpPr>
          <p:nvPr/>
        </p:nvCxnSpPr>
        <p:spPr>
          <a:xfrm>
            <a:off x="6379295" y="4690448"/>
            <a:ext cx="329736" cy="800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4E75B18D-A975-4F19-A986-DCBD22B9D08C}"/>
              </a:ext>
            </a:extLst>
          </p:cNvPr>
          <p:cNvSpPr/>
          <p:nvPr/>
        </p:nvSpPr>
        <p:spPr>
          <a:xfrm>
            <a:off x="6709031" y="4504982"/>
            <a:ext cx="665098" cy="3725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i="1" dirty="0">
                <a:solidFill>
                  <a:schemeClr val="tx1"/>
                </a:solidFill>
              </a:rPr>
              <a:t>D</a:t>
            </a:r>
            <a:endParaRPr lang="en-US" i="1" baseline="30000" dirty="0">
              <a:solidFill>
                <a:schemeClr val="tx1"/>
              </a:solidFill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CA4F09C-CA0D-4335-A807-593A3578DE82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7374129" y="4689647"/>
            <a:ext cx="306879" cy="160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189C7759-3ECB-4968-A9EE-8EA86F8E6087}"/>
                  </a:ext>
                </a:extLst>
              </p:cNvPr>
              <p:cNvSpPr/>
              <p:nvPr/>
            </p:nvSpPr>
            <p:spPr>
              <a:xfrm>
                <a:off x="5015540" y="4504981"/>
                <a:ext cx="512233" cy="370932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189C7759-3ECB-4968-A9EE-8EA86F8E60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5540" y="4504981"/>
                <a:ext cx="512233" cy="3709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D5C7395-2261-4328-86C6-6205E140A497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4635791" y="4690447"/>
            <a:ext cx="37974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3D9F5350-DFCB-479B-B08B-CD027B2AB1AC}"/>
              </a:ext>
            </a:extLst>
          </p:cNvPr>
          <p:cNvCxnSpPr>
            <a:cxnSpLocks/>
          </p:cNvCxnSpPr>
          <p:nvPr/>
        </p:nvCxnSpPr>
        <p:spPr>
          <a:xfrm>
            <a:off x="5671152" y="4759662"/>
            <a:ext cx="0" cy="1240625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065CADD-E855-4FFC-BFC6-CE84866EFE94}"/>
              </a:ext>
            </a:extLst>
          </p:cNvPr>
          <p:cNvCxnSpPr>
            <a:cxnSpLocks/>
          </p:cNvCxnSpPr>
          <p:nvPr/>
        </p:nvCxnSpPr>
        <p:spPr>
          <a:xfrm flipH="1">
            <a:off x="6518519" y="4784342"/>
            <a:ext cx="5334" cy="60826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F0A9F506-6602-4844-ADCA-66CC1F27DB54}"/>
              </a:ext>
            </a:extLst>
          </p:cNvPr>
          <p:cNvSpPr/>
          <p:nvPr/>
        </p:nvSpPr>
        <p:spPr>
          <a:xfrm>
            <a:off x="4861112" y="4264639"/>
            <a:ext cx="2588559" cy="74230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7B591FD-CA5F-48C1-A6A3-43CADF4C2796}"/>
                  </a:ext>
                </a:extLst>
              </p:cNvPr>
              <p:cNvSpPr txBox="1"/>
              <p:nvPr/>
            </p:nvSpPr>
            <p:spPr>
              <a:xfrm>
                <a:off x="5910435" y="3779308"/>
                <a:ext cx="572644" cy="47121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(↑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7B591FD-CA5F-48C1-A6A3-43CADF4C27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0435" y="3779308"/>
                <a:ext cx="572644" cy="471219"/>
              </a:xfrm>
              <a:prstGeom prst="rect">
                <a:avLst/>
              </a:prstGeom>
              <a:blipFill>
                <a:blip r:embed="rId5"/>
                <a:stretch>
                  <a:fillRect l="-9677" r="-79570" b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14E1E1EB-EB4C-4613-8D1F-9C51DA4F9B26}"/>
                  </a:ext>
                </a:extLst>
              </p:cNvPr>
              <p:cNvSpPr txBox="1"/>
              <p:nvPr/>
            </p:nvSpPr>
            <p:spPr>
              <a:xfrm>
                <a:off x="3366169" y="6000287"/>
                <a:ext cx="15892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Versions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𝐷𝐵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14E1E1EB-EB4C-4613-8D1F-9C51DA4F9B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6169" y="6000287"/>
                <a:ext cx="1589281" cy="369332"/>
              </a:xfrm>
              <a:prstGeom prst="rect">
                <a:avLst/>
              </a:prstGeom>
              <a:blipFill>
                <a:blip r:embed="rId6"/>
                <a:stretch>
                  <a:fillRect l="-3065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BC50056-C73D-4E4B-9979-152E7019DBA7}"/>
                  </a:ext>
                </a:extLst>
              </p:cNvPr>
              <p:cNvSpPr txBox="1"/>
              <p:nvPr/>
            </p:nvSpPr>
            <p:spPr>
              <a:xfrm>
                <a:off x="7591168" y="5396354"/>
                <a:ext cx="14220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Versions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BC50056-C73D-4E4B-9979-152E7019DB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1168" y="5396354"/>
                <a:ext cx="1422056" cy="369332"/>
              </a:xfrm>
              <a:prstGeom prst="rect">
                <a:avLst/>
              </a:prstGeom>
              <a:blipFill>
                <a:blip r:embed="rId7"/>
                <a:stretch>
                  <a:fillRect l="-3419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F75A7AF-B841-4B6D-9176-99A80B57A507}"/>
                  </a:ext>
                </a:extLst>
              </p:cNvPr>
              <p:cNvSpPr txBox="1"/>
              <p:nvPr/>
            </p:nvSpPr>
            <p:spPr>
              <a:xfrm>
                <a:off x="2339536" y="4903806"/>
                <a:ext cx="15957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Changes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𝐷𝐵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F75A7AF-B841-4B6D-9176-99A80B57A5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9536" y="4903806"/>
                <a:ext cx="1595758" cy="369332"/>
              </a:xfrm>
              <a:prstGeom prst="rect">
                <a:avLst/>
              </a:prstGeom>
              <a:blipFill>
                <a:blip r:embed="rId8"/>
                <a:stretch>
                  <a:fillRect l="-3435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F46811A-A91C-4C1E-85D0-72BD1DAA4F59}"/>
                  </a:ext>
                </a:extLst>
              </p:cNvPr>
              <p:cNvSpPr txBox="1"/>
              <p:nvPr/>
            </p:nvSpPr>
            <p:spPr>
              <a:xfrm>
                <a:off x="8297037" y="4873946"/>
                <a:ext cx="142853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Changes to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F46811A-A91C-4C1E-85D0-72BD1DAA4F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7037" y="4873946"/>
                <a:ext cx="1428533" cy="369332"/>
              </a:xfrm>
              <a:prstGeom prst="rect">
                <a:avLst/>
              </a:prstGeom>
              <a:blipFill>
                <a:blip r:embed="rId9"/>
                <a:stretch>
                  <a:fillRect l="-3419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2" name="Group 31">
            <a:extLst>
              <a:ext uri="{FF2B5EF4-FFF2-40B4-BE49-F238E27FC236}">
                <a16:creationId xmlns:a16="http://schemas.microsoft.com/office/drawing/2014/main" id="{DC9760FD-36A4-4FAE-8EAE-D4F8EAE60B92}"/>
              </a:ext>
            </a:extLst>
          </p:cNvPr>
          <p:cNvGrpSpPr/>
          <p:nvPr/>
        </p:nvGrpSpPr>
        <p:grpSpPr>
          <a:xfrm>
            <a:off x="2425911" y="4489420"/>
            <a:ext cx="2317602" cy="369332"/>
            <a:chOff x="2558005" y="365125"/>
            <a:chExt cx="1967695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90FD1636-4700-497C-91E6-F838CEA7F9E4}"/>
                    </a:ext>
                  </a:extLst>
                </p:cNvPr>
                <p:cNvSpPr txBox="1"/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90FD1636-4700-497C-91E6-F838CEA7F9E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9CAD61D8-2BD0-4BD8-A821-F9759C4899F9}"/>
                    </a:ext>
                  </a:extLst>
                </p:cNvPr>
                <p:cNvSpPr txBox="1"/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9CAD61D8-2BD0-4BD8-A821-F9759C4899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68E4383F-27C2-488E-9DBB-2C2818005099}"/>
                    </a:ext>
                  </a:extLst>
                </p:cNvPr>
                <p:cNvSpPr txBox="1"/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68E4383F-27C2-488E-9DBB-2C281800509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B2AF1357-043F-4FE8-99D6-7CE32A80D5CB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B2AF1357-043F-4FE8-99D6-7CE32A80D5C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3641A709-D6CA-4093-8FF6-F7F4C8D30265}"/>
                </a:ext>
              </a:extLst>
            </p:cNvPr>
            <p:cNvSpPr txBox="1"/>
            <p:nvPr/>
          </p:nvSpPr>
          <p:spPr>
            <a:xfrm>
              <a:off x="4132161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39CBDAAD-BDC1-4E67-930E-56C98974A6D0}"/>
              </a:ext>
            </a:extLst>
          </p:cNvPr>
          <p:cNvGrpSpPr/>
          <p:nvPr/>
        </p:nvGrpSpPr>
        <p:grpSpPr>
          <a:xfrm>
            <a:off x="4883733" y="6000287"/>
            <a:ext cx="2976216" cy="369332"/>
            <a:chOff x="2558005" y="365125"/>
            <a:chExt cx="1967695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DE4F008C-E471-4DD7-866B-2C2DFA0331CE}"/>
                    </a:ext>
                  </a:extLst>
                </p:cNvPr>
                <p:cNvSpPr txBox="1"/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𝐷𝐵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DE4F008C-E471-4DD7-866B-2C2DFA0331C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F0524637-6942-4F38-B810-BB7AB48EA7FC}"/>
                    </a:ext>
                  </a:extLst>
                </p:cNvPr>
                <p:cNvSpPr txBox="1"/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𝐷𝐵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F0524637-6942-4F38-B810-BB7AB48EA7F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C4E91D39-F7A8-42E4-B3EB-F7F7FE53FA88}"/>
                    </a:ext>
                  </a:extLst>
                </p:cNvPr>
                <p:cNvSpPr txBox="1"/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𝐷𝐵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C4E91D39-F7A8-42E4-B3EB-F7F7FE53FA8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3C807AC5-BB42-492A-A395-EBB6C6D3F800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𝐷𝐵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3C807AC5-BB42-492A-A395-EBB6C6D3F80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DF4E0A5-FC3C-4C93-88EB-42CC4A8F94E5}"/>
                </a:ext>
              </a:extLst>
            </p:cNvPr>
            <p:cNvSpPr txBox="1"/>
            <p:nvPr/>
          </p:nvSpPr>
          <p:spPr>
            <a:xfrm>
              <a:off x="4132161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042A7457-7C19-499A-81B7-695DB900E930}"/>
              </a:ext>
            </a:extLst>
          </p:cNvPr>
          <p:cNvGrpSpPr/>
          <p:nvPr/>
        </p:nvGrpSpPr>
        <p:grpSpPr>
          <a:xfrm>
            <a:off x="5741656" y="5392602"/>
            <a:ext cx="1967695" cy="369332"/>
            <a:chOff x="2558005" y="365125"/>
            <a:chExt cx="1967695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6C506413-B893-4C5D-8314-D9566F9A2808}"/>
                    </a:ext>
                  </a:extLst>
                </p:cNvPr>
                <p:cNvSpPr txBox="1"/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6C506413-B893-4C5D-8314-D9566F9A280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3D724F3F-9500-4B66-8F76-FF9C5BE5A626}"/>
                    </a:ext>
                  </a:extLst>
                </p:cNvPr>
                <p:cNvSpPr txBox="1"/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3D724F3F-9500-4B66-8F76-FF9C5BE5A62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F51F3D2D-448C-4ACB-9DB2-3CE29E4AD697}"/>
                    </a:ext>
                  </a:extLst>
                </p:cNvPr>
                <p:cNvSpPr txBox="1"/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F51F3D2D-448C-4ACB-9DB2-3CE29E4AD69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36E58B6E-1E9F-487F-B0C7-BA76CB37D634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36E58B6E-1E9F-487F-B0C7-BA76CB37D63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E1790D33-86D1-41BC-AB79-E41B81519939}"/>
                </a:ext>
              </a:extLst>
            </p:cNvPr>
            <p:cNvSpPr txBox="1"/>
            <p:nvPr/>
          </p:nvSpPr>
          <p:spPr>
            <a:xfrm>
              <a:off x="4132161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00ABBA35-7CEC-4DAE-902E-F6E99F121DFE}"/>
              </a:ext>
            </a:extLst>
          </p:cNvPr>
          <p:cNvGrpSpPr/>
          <p:nvPr/>
        </p:nvGrpSpPr>
        <p:grpSpPr>
          <a:xfrm>
            <a:off x="7738274" y="4510334"/>
            <a:ext cx="2313401" cy="369332"/>
            <a:chOff x="2558005" y="365125"/>
            <a:chExt cx="1967695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3FAF3213-EC50-4F1F-9DC7-59A15ACC1668}"/>
                    </a:ext>
                  </a:extLst>
                </p:cNvPr>
                <p:cNvSpPr txBox="1"/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3FAF3213-EC50-4F1F-9DC7-59A15ACC166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blipFill>
                  <a:blip r:embed="rId22"/>
                  <a:stretch>
                    <a:fillRect r="-7692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912DCC72-5CD1-465F-848C-9C9ED1995D7F}"/>
                    </a:ext>
                  </a:extLst>
                </p:cNvPr>
                <p:cNvSpPr txBox="1"/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0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912DCC72-5CD1-465F-848C-9C9ED1995D7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blipFill>
                  <a:blip r:embed="rId23"/>
                  <a:stretch>
                    <a:fillRect r="-6410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A7592CD5-11A6-4A08-8B33-484362210EB5}"/>
                    </a:ext>
                  </a:extLst>
                </p:cNvPr>
                <p:cNvSpPr txBox="1"/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A7592CD5-11A6-4A08-8B33-484362210EB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blipFill>
                  <a:blip r:embed="rId24"/>
                  <a:stretch>
                    <a:fillRect r="-7692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FC166C0B-C669-444F-BABA-29412EC00EE8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FC166C0B-C669-444F-BABA-29412EC00EE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blipFill>
                  <a:blip r:embed="rId25"/>
                  <a:stretch>
                    <a:fillRect r="-7692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2A2E374B-DFCF-4251-82A7-259E454BD46C}"/>
                </a:ext>
              </a:extLst>
            </p:cNvPr>
            <p:cNvSpPr txBox="1"/>
            <p:nvPr/>
          </p:nvSpPr>
          <p:spPr>
            <a:xfrm>
              <a:off x="4132161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09468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3AA746-3B01-4081-9E9F-4581A11CDF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inputs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C92882-3BDA-44B0-AB74-D421D11C856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This generalizes to operators with multiple inputs or outputs</a:t>
                </a:r>
              </a:p>
              <a:p>
                <a:r>
                  <a:rPr lang="en-US" dirty="0"/>
                  <a:t>E.g., for a binary stream operator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C92882-3BDA-44B0-AB74-D421D11C85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A1CDF7-1447-4DDB-AF3D-8DB646B12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33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21B995-AF6F-4AF0-BB1F-1BF4C7B333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4984" y="3429000"/>
            <a:ext cx="3409950" cy="200025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DD5550F-60CF-4B07-9AAA-4F164FDD6CED}"/>
              </a:ext>
            </a:extLst>
          </p:cNvPr>
          <p:cNvSpPr/>
          <p:nvPr/>
        </p:nvSpPr>
        <p:spPr>
          <a:xfrm>
            <a:off x="5156947" y="3429000"/>
            <a:ext cx="2158253" cy="211058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F654720-273C-4B92-A794-B52B007503FA}"/>
                  </a:ext>
                </a:extLst>
              </p:cNvPr>
              <p:cNvSpPr txBox="1"/>
              <p:nvPr/>
            </p:nvSpPr>
            <p:spPr>
              <a:xfrm>
                <a:off x="7375140" y="3294063"/>
                <a:ext cx="572644" cy="47121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F654720-273C-4B92-A794-B52B007503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5140" y="3294063"/>
                <a:ext cx="572644" cy="471219"/>
              </a:xfrm>
              <a:prstGeom prst="rect">
                <a:avLst/>
              </a:prstGeom>
              <a:blipFill>
                <a:blip r:embed="rId4"/>
                <a:stretch>
                  <a:fillRect l="-10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04480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B817A3-D8C1-4849-8DB2-372E0D146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Incremental queries are streaming systems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527578-E2F4-4129-AE88-F60549CC1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34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92E4EA9-A558-41DF-A572-18A01C29D03E}"/>
              </a:ext>
            </a:extLst>
          </p:cNvPr>
          <p:cNvGrpSpPr/>
          <p:nvPr/>
        </p:nvGrpSpPr>
        <p:grpSpPr>
          <a:xfrm>
            <a:off x="2239320" y="1922566"/>
            <a:ext cx="2317602" cy="369332"/>
            <a:chOff x="2558005" y="365125"/>
            <a:chExt cx="1967695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4745707E-78F6-4F1A-963E-F4E457A927C9}"/>
                    </a:ext>
                  </a:extLst>
                </p:cNvPr>
                <p:cNvSpPr txBox="1"/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dirty="0" smtClean="0">
                                <a:latin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4745707E-78F6-4F1A-963E-F4E457A927C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22FA199C-E550-4A5E-BF24-AD9AF639BCFC}"/>
                    </a:ext>
                  </a:extLst>
                </p:cNvPr>
                <p:cNvSpPr txBox="1"/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dirty="0" smtClean="0">
                                <a:latin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22FA199C-E550-4A5E-BF24-AD9AF639BCF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9BEF5D35-FAEA-42B8-80FC-6AAC316F862A}"/>
                    </a:ext>
                  </a:extLst>
                </p:cNvPr>
                <p:cNvSpPr txBox="1"/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dirty="0" smtClean="0">
                                <a:latin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9BEF5D35-FAEA-42B8-80FC-6AAC316F862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5D04387E-2A21-4681-BBCF-08F573F9C580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5D04387E-2A21-4681-BBCF-08F573F9C58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8C3B95C-635C-4DF5-89EC-7B25FF5F1276}"/>
                </a:ext>
              </a:extLst>
            </p:cNvPr>
            <p:cNvSpPr txBox="1"/>
            <p:nvPr/>
          </p:nvSpPr>
          <p:spPr>
            <a:xfrm>
              <a:off x="4132161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B8BA68B-98A0-4AAA-BE15-B2728C2006B3}"/>
              </a:ext>
            </a:extLst>
          </p:cNvPr>
          <p:cNvGrpSpPr/>
          <p:nvPr/>
        </p:nvGrpSpPr>
        <p:grpSpPr>
          <a:xfrm>
            <a:off x="6512145" y="1922566"/>
            <a:ext cx="2702193" cy="369332"/>
            <a:chOff x="2558005" y="365125"/>
            <a:chExt cx="1967695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E9733876-37C0-4FBA-8FB4-DB1558D7EF50}"/>
                    </a:ext>
                  </a:extLst>
                </p:cNvPr>
                <p:cNvSpPr txBox="1"/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E9733876-37C0-4FBA-8FB4-DB1558D7EF5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5B46F2E6-05EC-4F34-8CA2-9984E379F62F}"/>
                    </a:ext>
                  </a:extLst>
                </p:cNvPr>
                <p:cNvSpPr txBox="1"/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b="0" i="0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5B46F2E6-05EC-4F34-8CA2-9984E379F62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CBC2FA9F-C071-499F-BA85-673192030098}"/>
                    </a:ext>
                  </a:extLst>
                </p:cNvPr>
                <p:cNvSpPr txBox="1"/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CBC2FA9F-C071-499F-BA85-67319203009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BDC08288-2997-48B5-A1DB-1317F5FF7699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BDC08288-2997-48B5-A1DB-1317F5FF769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8DE44FE-8C88-41ED-9A9F-2B4946205D94}"/>
                </a:ext>
              </a:extLst>
            </p:cNvPr>
            <p:cNvSpPr txBox="1"/>
            <p:nvPr/>
          </p:nvSpPr>
          <p:spPr>
            <a:xfrm>
              <a:off x="4132161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6F8C3C43-4CB0-4EEF-A9DD-B951E220551F}"/>
                  </a:ext>
                </a:extLst>
              </p:cNvPr>
              <p:cNvSpPr/>
              <p:nvPr/>
            </p:nvSpPr>
            <p:spPr>
              <a:xfrm>
                <a:off x="5393247" y="1923247"/>
                <a:ext cx="512233" cy="370932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6F8C3C43-4CB0-4EEF-A9DD-B951E22055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3247" y="1923247"/>
                <a:ext cx="512233" cy="370932"/>
              </a:xfrm>
              <a:prstGeom prst="rect">
                <a:avLst/>
              </a:prstGeom>
              <a:blipFill>
                <a:blip r:embed="rId10"/>
                <a:stretch>
                  <a:fillRect l="-1124" b="-7576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9C69BCD-B322-4F71-98F6-284E78393EE9}"/>
              </a:ext>
            </a:extLst>
          </p:cNvPr>
          <p:cNvCxnSpPr>
            <a:cxnSpLocks/>
            <a:stCxn id="10" idx="3"/>
            <a:endCxn id="17" idx="1"/>
          </p:cNvCxnSpPr>
          <p:nvPr/>
        </p:nvCxnSpPr>
        <p:spPr>
          <a:xfrm>
            <a:off x="4556922" y="2107232"/>
            <a:ext cx="836325" cy="148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BF5981C-34EE-4737-AEAE-06B7BB34A90F}"/>
              </a:ext>
            </a:extLst>
          </p:cNvPr>
          <p:cNvCxnSpPr>
            <a:cxnSpLocks/>
            <a:stCxn id="17" idx="3"/>
            <a:endCxn id="12" idx="1"/>
          </p:cNvCxnSpPr>
          <p:nvPr/>
        </p:nvCxnSpPr>
        <p:spPr>
          <a:xfrm flipV="1">
            <a:off x="5905480" y="2107232"/>
            <a:ext cx="606665" cy="148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8603CA54-F5BE-49E4-A229-A3ABFD8ED70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5388" y="3429000"/>
                <a:ext cx="10728411" cy="289094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dirty="0">
                            <a:latin typeface="Cambria Math" panose="02040503050406030204" pitchFamily="18" charset="0"/>
                          </a:rPr>
                          <m:t>Δ</m:t>
                        </m:r>
                      </m:sup>
                    </m:sSup>
                  </m:oMath>
                </a14:m>
                <a:r>
                  <a:rPr lang="en-US" dirty="0"/>
                  <a:t> is a </a:t>
                </a:r>
                <a:r>
                  <a:rPr lang="en-US" b="1" dirty="0"/>
                  <a:t>streaming system</a:t>
                </a:r>
                <a:r>
                  <a:rPr lang="en-US" dirty="0"/>
                  <a:t>:</a:t>
                </a:r>
              </a:p>
              <a:p>
                <a:r>
                  <a:rPr lang="en-US" dirty="0"/>
                  <a:t>it runs forever</a:t>
                </a:r>
              </a:p>
              <a:p>
                <a:r>
                  <a:rPr lang="en-US" dirty="0"/>
                  <a:t>it maintains internal state (even if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dirty="0"/>
                  <a:t> is stateless)</a:t>
                </a:r>
              </a:p>
              <a:p>
                <a:r>
                  <a:rPr lang="en-US" dirty="0"/>
                  <a:t>the state is stored in the delay operators (inside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)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8603CA54-F5BE-49E4-A229-A3ABFD8ED70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5388" y="3429000"/>
                <a:ext cx="10728411" cy="2890945"/>
              </a:xfrm>
              <a:blipFill>
                <a:blip r:embed="rId11"/>
                <a:stretch>
                  <a:fillRect l="-1023" t="-31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FDCFEC1B-EB23-4B5A-BD2F-7F846F964AB2}"/>
              </a:ext>
            </a:extLst>
          </p:cNvPr>
          <p:cNvSpPr/>
          <p:nvPr/>
        </p:nvSpPr>
        <p:spPr>
          <a:xfrm>
            <a:off x="5195517" y="2361002"/>
            <a:ext cx="893274" cy="407854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ysClr val="windowText" lastClr="000000"/>
                </a:solidFill>
              </a:rPr>
              <a:t>state</a:t>
            </a:r>
          </a:p>
        </p:txBody>
      </p:sp>
      <p:cxnSp>
        <p:nvCxnSpPr>
          <p:cNvPr id="22" name="Connector: Curved 21">
            <a:extLst>
              <a:ext uri="{FF2B5EF4-FFF2-40B4-BE49-F238E27FC236}">
                <a16:creationId xmlns:a16="http://schemas.microsoft.com/office/drawing/2014/main" id="{5D1D259F-1351-5A8B-C44A-F2C673870E37}"/>
              </a:ext>
            </a:extLst>
          </p:cNvPr>
          <p:cNvCxnSpPr>
            <a:stCxn id="17" idx="3"/>
            <a:endCxn id="17" idx="1"/>
          </p:cNvCxnSpPr>
          <p:nvPr/>
        </p:nvCxnSpPr>
        <p:spPr>
          <a:xfrm flipH="1">
            <a:off x="5393247" y="2108713"/>
            <a:ext cx="512233" cy="12700"/>
          </a:xfrm>
          <a:prstGeom prst="curvedConnector5">
            <a:avLst>
              <a:gd name="adj1" fmla="val -76859"/>
              <a:gd name="adj2" fmla="val 5010362"/>
              <a:gd name="adj3" fmla="val 194215"/>
            </a:avLst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90225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428323-F4BF-4FFD-B48A-63C6FD524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Fundamental Equation of</a:t>
            </a:r>
            <a:br>
              <a:rPr lang="en-US" dirty="0"/>
            </a:br>
            <a:r>
              <a:rPr lang="en-US" dirty="0"/>
              <a:t>Incremental View Maintenance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A25179-0266-40E3-85A6-74A736521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35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B5A7FD5-A9AA-476B-8595-4D81FFE588B4}"/>
                  </a:ext>
                </a:extLst>
              </p:cNvPr>
              <p:cNvSpPr txBox="1"/>
              <p:nvPr/>
            </p:nvSpPr>
            <p:spPr>
              <a:xfrm>
                <a:off x="2983149" y="2484190"/>
                <a:ext cx="6096000" cy="9448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5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54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54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</m:sup>
                      </m:sSup>
                      <m:r>
                        <a:rPr lang="en-US" sz="5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54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5400" b="0" i="1" smtClean="0">
                          <a:latin typeface="Cambria Math" panose="02040503050406030204" pitchFamily="18" charset="0"/>
                        </a:rPr>
                        <m:t>∘</m:t>
                      </m:r>
                      <m:r>
                        <a:rPr lang="en-US" sz="5400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sz="5400" b="0" i="1" smtClean="0">
                          <a:latin typeface="Cambria Math" panose="02040503050406030204" pitchFamily="18" charset="0"/>
                        </a:rPr>
                        <m:t>∘</m:t>
                      </m:r>
                      <m:r>
                        <a:rPr lang="en-US" sz="5400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sz="5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5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B5A7FD5-A9AA-476B-8595-4D81FFE588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3149" y="2484190"/>
                <a:ext cx="6096000" cy="9448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2A0EBAB-02DE-4E49-BD7B-0807FCC374B7}"/>
                  </a:ext>
                </a:extLst>
              </p:cNvPr>
              <p:cNvSpPr txBox="1"/>
              <p:nvPr/>
            </p:nvSpPr>
            <p:spPr>
              <a:xfrm>
                <a:off x="549612" y="3816193"/>
                <a:ext cx="11363528" cy="23049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3200" dirty="0"/>
                  <a:t>As written,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3200">
                            <a:latin typeface="Cambria Math" panose="02040503050406030204" pitchFamily="18" charset="0"/>
                          </a:rPr>
                          <m:t>Δ</m:t>
                        </m:r>
                      </m:sup>
                    </m:sSup>
                  </m:oMath>
                </a14:m>
                <a:r>
                  <a:rPr lang="en-US" sz="3200" dirty="0"/>
                  <a:t> is expensive to compute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3200" dirty="0"/>
                  <a:t>However, we can often optimize the computation significantly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sz="32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3200" dirty="0"/>
                  <a:t>Notice: </a:t>
                </a:r>
                <a:r>
                  <a:rPr lang="en-US" sz="3200" dirty="0">
                    <a:solidFill>
                      <a:srgbClr val="FF0000"/>
                    </a:solidFill>
                  </a:rPr>
                  <a:t>we don’t need to compute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32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en-US" sz="3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  <m:r>
                          <a:rPr lang="en-US" sz="3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3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3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32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en-US" sz="3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den>
                    </m:f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2A0EBAB-02DE-4E49-BD7B-0807FCC374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612" y="3816193"/>
                <a:ext cx="11363528" cy="2304926"/>
              </a:xfrm>
              <a:prstGeom prst="rect">
                <a:avLst/>
              </a:prstGeom>
              <a:blipFill>
                <a:blip r:embed="rId3"/>
                <a:stretch>
                  <a:fillRect l="-1234" t="-2646" b="-3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13779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old picture frame&#10;&#10;Description automatically generated with medium confidence">
            <a:extLst>
              <a:ext uri="{FF2B5EF4-FFF2-40B4-BE49-F238E27FC236}">
                <a16:creationId xmlns:a16="http://schemas.microsoft.com/office/drawing/2014/main" id="{CBA93F4D-67DA-4C00-A826-6D69DC590D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rot="5400000">
            <a:off x="2981198" y="-577098"/>
            <a:ext cx="7079352" cy="788785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8E24F5C-4340-4D3A-B065-125A5B86B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7945" y="923925"/>
            <a:ext cx="2588491" cy="1325563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9C1E40-3AA4-43F6-A029-D08F2910CB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48364" y="2165299"/>
            <a:ext cx="5624945" cy="40116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Stream computations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Databases as streaming systems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Incremental computation on streams</a:t>
            </a:r>
          </a:p>
          <a:p>
            <a:r>
              <a:rPr lang="en-US" b="1" dirty="0"/>
              <a:t>Optimizing incremental circuits</a:t>
            </a:r>
          </a:p>
          <a:p>
            <a:r>
              <a:rPr lang="en-US" dirty="0"/>
              <a:t>DB queries in DBSP</a:t>
            </a:r>
          </a:p>
          <a:p>
            <a:r>
              <a:rPr lang="en-US" dirty="0"/>
              <a:t>Implementation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6DC132-34BF-46BA-ADFB-886912ED0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2242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4A9C8C-9DA6-4D4A-8E71-C4EBE838EC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operators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8D657E4-8E4C-41B4-8648-739DCC6B07D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4062" y="1595470"/>
                <a:ext cx="10515600" cy="5126005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/>
                  <a:t>Theorem</a:t>
                </a:r>
                <a:r>
                  <a:rPr lang="en-US" dirty="0"/>
                  <a:t>: For a linear stream operator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dirty="0"/>
                  <a:t> we have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Original: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Optimized: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A speedup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𝐷𝐵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/|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|)</m:t>
                    </m:r>
                  </m:oMath>
                </a14:m>
                <a:r>
                  <a:rPr lang="en-US" i="1" dirty="0"/>
                  <a:t> </a:t>
                </a:r>
                <a:r>
                  <a:rPr lang="en-US" dirty="0"/>
                  <a:t>!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8D657E4-8E4C-41B4-8648-739DCC6B07D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4062" y="1595470"/>
                <a:ext cx="10515600" cy="5126005"/>
              </a:xfrm>
              <a:blipFill>
                <a:blip r:embed="rId2"/>
                <a:stretch>
                  <a:fillRect l="-1043" t="-17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235F44-9EBC-4870-AB86-9DEF650E71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37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99729320-4CA4-475E-866A-352EADA1EFA2}"/>
                  </a:ext>
                </a:extLst>
              </p:cNvPr>
              <p:cNvSpPr/>
              <p:nvPr/>
            </p:nvSpPr>
            <p:spPr>
              <a:xfrm>
                <a:off x="6304091" y="3012238"/>
                <a:ext cx="512233" cy="370932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99729320-4CA4-475E-866A-352EADA1EF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4091" y="3012238"/>
                <a:ext cx="512233" cy="370932"/>
              </a:xfrm>
              <a:prstGeom prst="rect">
                <a:avLst/>
              </a:prstGeom>
              <a:blipFill>
                <a:blip r:embed="rId3"/>
                <a:stretch>
                  <a:fillRect b="-4545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3C50889-E60F-45AE-9225-2D0288FC0199}"/>
              </a:ext>
            </a:extLst>
          </p:cNvPr>
          <p:cNvCxnSpPr>
            <a:cxnSpLocks/>
            <a:stCxn id="30" idx="3"/>
            <a:endCxn id="25" idx="1"/>
          </p:cNvCxnSpPr>
          <p:nvPr/>
        </p:nvCxnSpPr>
        <p:spPr>
          <a:xfrm>
            <a:off x="5964802" y="3197703"/>
            <a:ext cx="339289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6">
            <a:extLst>
              <a:ext uri="{FF2B5EF4-FFF2-40B4-BE49-F238E27FC236}">
                <a16:creationId xmlns:a16="http://schemas.microsoft.com/office/drawing/2014/main" id="{47342A7E-F311-4142-9B6E-3E9ED5BED189}"/>
              </a:ext>
            </a:extLst>
          </p:cNvPr>
          <p:cNvCxnSpPr>
            <a:cxnSpLocks/>
            <a:stCxn id="25" idx="3"/>
            <a:endCxn id="28" idx="1"/>
          </p:cNvCxnSpPr>
          <p:nvPr/>
        </p:nvCxnSpPr>
        <p:spPr>
          <a:xfrm>
            <a:off x="6816324" y="3197704"/>
            <a:ext cx="329736" cy="800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DD3097D6-8DF2-476B-B2FA-3FB70D496E1F}"/>
              </a:ext>
            </a:extLst>
          </p:cNvPr>
          <p:cNvSpPr/>
          <p:nvPr/>
        </p:nvSpPr>
        <p:spPr>
          <a:xfrm>
            <a:off x="7146060" y="3012238"/>
            <a:ext cx="665098" cy="3725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i="1" dirty="0">
                <a:solidFill>
                  <a:schemeClr val="tx1"/>
                </a:solidFill>
              </a:rPr>
              <a:t>D</a:t>
            </a:r>
            <a:endParaRPr lang="en-US" i="1" baseline="30000" dirty="0">
              <a:solidFill>
                <a:schemeClr val="tx1"/>
              </a:solidFill>
            </a:endParaRP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91C67B6-FAB2-4799-A459-5E0402B8BD70}"/>
              </a:ext>
            </a:extLst>
          </p:cNvPr>
          <p:cNvCxnSpPr>
            <a:cxnSpLocks/>
            <a:stCxn id="28" idx="3"/>
          </p:cNvCxnSpPr>
          <p:nvPr/>
        </p:nvCxnSpPr>
        <p:spPr>
          <a:xfrm flipV="1">
            <a:off x="7811158" y="3196903"/>
            <a:ext cx="306879" cy="160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45098C6D-6C78-4F77-8DA7-CE81D088BC6E}"/>
                  </a:ext>
                </a:extLst>
              </p:cNvPr>
              <p:cNvSpPr/>
              <p:nvPr/>
            </p:nvSpPr>
            <p:spPr>
              <a:xfrm>
                <a:off x="5452569" y="3012237"/>
                <a:ext cx="512233" cy="370932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45098C6D-6C78-4F77-8DA7-CE81D088BC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2569" y="3012237"/>
                <a:ext cx="512233" cy="3709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92B53DB-B626-4B9E-B7BC-D9F794FB6AC9}"/>
              </a:ext>
            </a:extLst>
          </p:cNvPr>
          <p:cNvCxnSpPr>
            <a:cxnSpLocks/>
            <a:endCxn id="30" idx="1"/>
          </p:cNvCxnSpPr>
          <p:nvPr/>
        </p:nvCxnSpPr>
        <p:spPr>
          <a:xfrm>
            <a:off x="5072820" y="3197703"/>
            <a:ext cx="37974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F6C7197A-9001-42D1-B1FF-4783E6492A34}"/>
              </a:ext>
            </a:extLst>
          </p:cNvPr>
          <p:cNvSpPr/>
          <p:nvPr/>
        </p:nvSpPr>
        <p:spPr>
          <a:xfrm>
            <a:off x="5298141" y="2771895"/>
            <a:ext cx="2588559" cy="74230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E222F6C-C920-4157-98A8-D4D3119B2726}"/>
              </a:ext>
            </a:extLst>
          </p:cNvPr>
          <p:cNvGrpSpPr/>
          <p:nvPr/>
        </p:nvGrpSpPr>
        <p:grpSpPr>
          <a:xfrm>
            <a:off x="2827688" y="2958381"/>
            <a:ext cx="2317602" cy="369332"/>
            <a:chOff x="2558005" y="365125"/>
            <a:chExt cx="1967695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D69E4CA4-BDF1-4918-B24D-4820C86EBB6B}"/>
                    </a:ext>
                  </a:extLst>
                </p:cNvPr>
                <p:cNvSpPr txBox="1"/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D69E4CA4-BDF1-4918-B24D-4820C86EBB6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28006B58-0FA8-4C61-A8DB-78C015DBE379}"/>
                    </a:ext>
                  </a:extLst>
                </p:cNvPr>
                <p:cNvSpPr txBox="1"/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28006B58-0FA8-4C61-A8DB-78C015DBE37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0FF7A327-7B56-4FF7-B87A-5589E840DC41}"/>
                    </a:ext>
                  </a:extLst>
                </p:cNvPr>
                <p:cNvSpPr txBox="1"/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0FF7A327-7B56-4FF7-B87A-5589E840DC4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1D38213F-43C1-4F7E-9AD1-10FBBD205754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1D38213F-43C1-4F7E-9AD1-10FBBD20575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0CD5712-B8E8-46A5-B1D1-DF9651050862}"/>
                </a:ext>
              </a:extLst>
            </p:cNvPr>
            <p:cNvSpPr txBox="1"/>
            <p:nvPr/>
          </p:nvSpPr>
          <p:spPr>
            <a:xfrm>
              <a:off x="4132161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F818B646-A891-4C96-8758-47F602DE1F9C}"/>
              </a:ext>
            </a:extLst>
          </p:cNvPr>
          <p:cNvGrpSpPr/>
          <p:nvPr/>
        </p:nvGrpSpPr>
        <p:grpSpPr>
          <a:xfrm>
            <a:off x="8175303" y="3017590"/>
            <a:ext cx="2313401" cy="369332"/>
            <a:chOff x="2558005" y="365125"/>
            <a:chExt cx="1967695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87904465-25CA-4B2B-8CD2-2E5BFE7F0B8B}"/>
                    </a:ext>
                  </a:extLst>
                </p:cNvPr>
                <p:cNvSpPr txBox="1"/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87904465-25CA-4B2B-8CD2-2E5BFE7F0B8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blipFill>
                  <a:blip r:embed="rId9"/>
                  <a:stretch>
                    <a:fillRect r="-7692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869A6847-A56F-41AF-AFCD-670B0E30FA42}"/>
                    </a:ext>
                  </a:extLst>
                </p:cNvPr>
                <p:cNvSpPr txBox="1"/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0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869A6847-A56F-41AF-AFCD-670B0E30FA4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blipFill>
                  <a:blip r:embed="rId10"/>
                  <a:stretch>
                    <a:fillRect r="-5128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A17A73D5-859C-4FA9-A961-E26907A1527E}"/>
                    </a:ext>
                  </a:extLst>
                </p:cNvPr>
                <p:cNvSpPr txBox="1"/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A17A73D5-859C-4FA9-A961-E26907A1527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blipFill>
                  <a:blip r:embed="rId11"/>
                  <a:stretch>
                    <a:fillRect r="-6410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98E1C8B8-2F61-4E3B-B7E8-21ADF408C191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98E1C8B8-2F61-4E3B-B7E8-21ADF408C19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blipFill>
                  <a:blip r:embed="rId12"/>
                  <a:stretch>
                    <a:fillRect r="-6410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5DA3AD96-377C-403E-8AA1-52C17148CCC2}"/>
                </a:ext>
              </a:extLst>
            </p:cNvPr>
            <p:cNvSpPr txBox="1"/>
            <p:nvPr/>
          </p:nvSpPr>
          <p:spPr>
            <a:xfrm>
              <a:off x="4132161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98D0B9B6-CB6B-45AD-B353-38A3A69413F6}"/>
              </a:ext>
            </a:extLst>
          </p:cNvPr>
          <p:cNvCxnSpPr>
            <a:cxnSpLocks/>
          </p:cNvCxnSpPr>
          <p:nvPr/>
        </p:nvCxnSpPr>
        <p:spPr>
          <a:xfrm>
            <a:off x="6096000" y="3262192"/>
            <a:ext cx="11321" cy="437472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92228D39-CD37-4CA4-8764-8702F6870DFE}"/>
              </a:ext>
            </a:extLst>
          </p:cNvPr>
          <p:cNvGrpSpPr/>
          <p:nvPr/>
        </p:nvGrpSpPr>
        <p:grpSpPr>
          <a:xfrm>
            <a:off x="5320243" y="3699664"/>
            <a:ext cx="3084455" cy="369332"/>
            <a:chOff x="2558005" y="365125"/>
            <a:chExt cx="1967695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6E52A105-F5FB-477F-9053-A0D907D69C80}"/>
                    </a:ext>
                  </a:extLst>
                </p:cNvPr>
                <p:cNvSpPr txBox="1"/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𝐷𝐵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6E52A105-F5FB-477F-9053-A0D907D69C8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E70175D4-3C78-40A7-9E48-DE26C191DEA8}"/>
                    </a:ext>
                  </a:extLst>
                </p:cNvPr>
                <p:cNvSpPr txBox="1"/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𝐷𝐵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E70175D4-3C78-40A7-9E48-DE26C191DEA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0AD3B34D-539B-41FB-9292-421145FBAB57}"/>
                    </a:ext>
                  </a:extLst>
                </p:cNvPr>
                <p:cNvSpPr txBox="1"/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𝐷𝐵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0AD3B34D-539B-41FB-9292-421145FBAB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23FE40F0-C27D-4A1D-A365-C8254BFE8E83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𝐷𝐵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23FE40F0-C27D-4A1D-A365-C8254BFE8E8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D715765F-EDBD-4EC9-AFB9-69A814873188}"/>
                </a:ext>
              </a:extLst>
            </p:cNvPr>
            <p:cNvSpPr txBox="1"/>
            <p:nvPr/>
          </p:nvSpPr>
          <p:spPr>
            <a:xfrm>
              <a:off x="4132161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E0745ECD-42FD-48DC-A6C1-5686290FA478}"/>
              </a:ext>
            </a:extLst>
          </p:cNvPr>
          <p:cNvGrpSpPr/>
          <p:nvPr/>
        </p:nvGrpSpPr>
        <p:grpSpPr>
          <a:xfrm>
            <a:off x="3134967" y="4570470"/>
            <a:ext cx="2317602" cy="369332"/>
            <a:chOff x="2558005" y="365125"/>
            <a:chExt cx="1967695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4B4C2D27-5303-46B7-8612-3FC40EE94EC0}"/>
                    </a:ext>
                  </a:extLst>
                </p:cNvPr>
                <p:cNvSpPr txBox="1"/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4B4C2D27-5303-46B7-8612-3FC40EE94EC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F325A938-72EA-4F34-885B-7FF1FD3FA3D5}"/>
                    </a:ext>
                  </a:extLst>
                </p:cNvPr>
                <p:cNvSpPr txBox="1"/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F325A938-72EA-4F34-885B-7FF1FD3FA3D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E4F08B2E-4266-4548-8ABA-32A0B010BA8D}"/>
                    </a:ext>
                  </a:extLst>
                </p:cNvPr>
                <p:cNvSpPr txBox="1"/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E4F08B2E-4266-4548-8ABA-32A0B010BA8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F4871284-83D6-4D42-8711-E9F27B4F5C9E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F4871284-83D6-4D42-8711-E9F27B4F5C9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C5742B04-8CFF-43C7-A49F-B700AE0B2CCF}"/>
                </a:ext>
              </a:extLst>
            </p:cNvPr>
            <p:cNvSpPr txBox="1"/>
            <p:nvPr/>
          </p:nvSpPr>
          <p:spPr>
            <a:xfrm>
              <a:off x="4132161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52C7DBE6-A290-4174-889F-07DAC301A021}"/>
              </a:ext>
            </a:extLst>
          </p:cNvPr>
          <p:cNvGrpSpPr/>
          <p:nvPr/>
        </p:nvGrpSpPr>
        <p:grpSpPr>
          <a:xfrm>
            <a:off x="8218830" y="4570470"/>
            <a:ext cx="2313401" cy="369332"/>
            <a:chOff x="2558005" y="365125"/>
            <a:chExt cx="1967695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25E4445D-F64F-417B-A22A-B03734065BB8}"/>
                    </a:ext>
                  </a:extLst>
                </p:cNvPr>
                <p:cNvSpPr txBox="1"/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25E4445D-F64F-417B-A22A-B03734065BB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blipFill>
                  <a:blip r:embed="rId21"/>
                  <a:stretch>
                    <a:fillRect r="-7692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2EB6DDEA-D5A7-430E-9CD2-7CB4F2F709EE}"/>
                    </a:ext>
                  </a:extLst>
                </p:cNvPr>
                <p:cNvSpPr txBox="1"/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0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2EB6DDEA-D5A7-430E-9CD2-7CB4F2F709E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blipFill>
                  <a:blip r:embed="rId22"/>
                  <a:stretch>
                    <a:fillRect r="-6410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FCDD19FA-9D5C-41B7-B448-F044D97547F9}"/>
                    </a:ext>
                  </a:extLst>
                </p:cNvPr>
                <p:cNvSpPr txBox="1"/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FCDD19FA-9D5C-41B7-B448-F044D97547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blipFill>
                  <a:blip r:embed="rId23"/>
                  <a:stretch>
                    <a:fillRect r="-7692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F7723742-1099-4C63-8006-049881536E72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F7723742-1099-4C63-8006-049881536E7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blipFill>
                  <a:blip r:embed="rId24"/>
                  <a:stretch>
                    <a:fillRect r="-6410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B08025D1-6A86-4149-910D-77F41E1A5FCC}"/>
                </a:ext>
              </a:extLst>
            </p:cNvPr>
            <p:cNvSpPr txBox="1"/>
            <p:nvPr/>
          </p:nvSpPr>
          <p:spPr>
            <a:xfrm>
              <a:off x="4132161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B3658B83-A868-4BE8-A18B-8E7D4208FB6B}"/>
                  </a:ext>
                </a:extLst>
              </p:cNvPr>
              <p:cNvSpPr/>
              <p:nvPr/>
            </p:nvSpPr>
            <p:spPr>
              <a:xfrm>
                <a:off x="6382166" y="4571151"/>
                <a:ext cx="512233" cy="370932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B3658B83-A868-4BE8-A18B-8E7D4208FB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2166" y="4571151"/>
                <a:ext cx="512233" cy="370932"/>
              </a:xfrm>
              <a:prstGeom prst="rect">
                <a:avLst/>
              </a:prstGeom>
              <a:blipFill>
                <a:blip r:embed="rId25"/>
                <a:stretch>
                  <a:fillRect b="-4545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793F38E8-7E70-47CD-AC45-556409B416E9}"/>
              </a:ext>
            </a:extLst>
          </p:cNvPr>
          <p:cNvCxnSpPr>
            <a:cxnSpLocks/>
            <a:stCxn id="59" idx="3"/>
            <a:endCxn id="66" idx="1"/>
          </p:cNvCxnSpPr>
          <p:nvPr/>
        </p:nvCxnSpPr>
        <p:spPr>
          <a:xfrm>
            <a:off x="5452569" y="4755136"/>
            <a:ext cx="929597" cy="148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34D9D9B1-D3D1-40C9-B333-F210EBDE735E}"/>
              </a:ext>
            </a:extLst>
          </p:cNvPr>
          <p:cNvCxnSpPr>
            <a:cxnSpLocks/>
            <a:stCxn id="66" idx="3"/>
            <a:endCxn id="61" idx="1"/>
          </p:cNvCxnSpPr>
          <p:nvPr/>
        </p:nvCxnSpPr>
        <p:spPr>
          <a:xfrm flipV="1">
            <a:off x="6894399" y="4755136"/>
            <a:ext cx="1324431" cy="148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162149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10B0B2-098F-4D1B-81D3-FE7D30D39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a linear query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5566E2-EF36-45E0-916B-6EA4E68156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8912" y="1854678"/>
            <a:ext cx="11649456" cy="49181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CREATE VIEW </a:t>
            </a:r>
            <a:r>
              <a:rPr lang="en-US" dirty="0">
                <a:latin typeface="Consolas" panose="020B0609020204030204" pitchFamily="49" charset="0"/>
              </a:rPr>
              <a:t>V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 AS </a:t>
            </a:r>
            <a:b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</a:br>
            <a:r>
              <a:rPr lang="en-US" sz="2800" dirty="0">
                <a:solidFill>
                  <a:schemeClr val="accent1"/>
                </a:solidFill>
                <a:latin typeface="Consolas" panose="020B0609020204030204" pitchFamily="49" charset="0"/>
              </a:rPr>
              <a:t>SELECT</a:t>
            </a:r>
            <a:r>
              <a:rPr lang="en-US" sz="2800" dirty="0">
                <a:latin typeface="Consolas" panose="020B0609020204030204" pitchFamily="49" charset="0"/>
              </a:rPr>
              <a:t> * </a:t>
            </a:r>
            <a:r>
              <a:rPr lang="en-US" sz="2800" dirty="0">
                <a:solidFill>
                  <a:schemeClr val="accent1"/>
                </a:solidFill>
                <a:latin typeface="Consolas" panose="020B0609020204030204" pitchFamily="49" charset="0"/>
              </a:rPr>
              <a:t>FROM</a:t>
            </a:r>
            <a:r>
              <a:rPr lang="en-US" sz="2800" dirty="0">
                <a:latin typeface="Consolas" panose="020B0609020204030204" pitchFamily="49" charset="0"/>
              </a:rPr>
              <a:t> T</a:t>
            </a:r>
            <a:br>
              <a:rPr lang="en-US" sz="2800" dirty="0">
                <a:latin typeface="Consolas" panose="020B0609020204030204" pitchFamily="49" charset="0"/>
              </a:rPr>
            </a:br>
            <a:r>
              <a:rPr lang="en-US" sz="2800" dirty="0">
                <a:solidFill>
                  <a:schemeClr val="accent1"/>
                </a:solidFill>
                <a:latin typeface="Consolas" panose="020B0609020204030204" pitchFamily="49" charset="0"/>
              </a:rPr>
              <a:t>WHERE</a:t>
            </a:r>
            <a:r>
              <a:rPr lang="en-US" sz="2800" dirty="0">
                <a:latin typeface="Consolas" panose="020B0609020204030204" pitchFamily="49" charset="0"/>
              </a:rPr>
              <a:t> Age &gt;= 10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“</a:t>
            </a:r>
            <a:r>
              <a:rPr lang="en-US" dirty="0" err="1"/>
              <a:t>Shardable</a:t>
            </a:r>
            <a:r>
              <a:rPr lang="en-US" dirty="0"/>
              <a:t>” queries</a:t>
            </a:r>
          </a:p>
          <a:p>
            <a:r>
              <a:rPr lang="en-US" dirty="0"/>
              <a:t>You don’t need to know what’s in </a:t>
            </a:r>
            <a:r>
              <a:rPr lang="en-US" dirty="0">
                <a:latin typeface="Consolas" panose="020B0609020204030204" pitchFamily="49" charset="0"/>
              </a:rPr>
              <a:t>T</a:t>
            </a:r>
            <a:r>
              <a:rPr lang="en-US" dirty="0"/>
              <a:t> to compute the changes to </a:t>
            </a:r>
            <a:r>
              <a:rPr lang="en-US" dirty="0">
                <a:latin typeface="Consolas" panose="020B0609020204030204" pitchFamily="49" charset="0"/>
              </a:rPr>
              <a:t>V</a:t>
            </a:r>
          </a:p>
          <a:p>
            <a:r>
              <a:rPr lang="en-US" dirty="0"/>
              <a:t>Most relational queries use linear operators!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D95921-45B2-459E-8CAA-8AA05980E6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51381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14CEEA-94B7-48DA-80EA-CAAEA514A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chain rule (structural recursion)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5C4032E-A286-4ADA-B5E7-9037CF81E17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495888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50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3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50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3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lang="en-US" sz="35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500" i="1">
                              <a:latin typeface="Cambria Math" panose="02040503050406030204" pitchFamily="18" charset="0"/>
                            </a:rPr>
                            <m:t>∘</m:t>
                          </m:r>
                          <m:sSub>
                            <m:sSubPr>
                              <m:ctrlPr>
                                <a:rPr lang="en-US" sz="35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500" b="0" i="1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sz="35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35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3500">
                              <a:latin typeface="Cambria Math" panose="02040503050406030204" pitchFamily="18" charset="0"/>
                            </a:rPr>
                            <m:t>Δ</m:t>
                          </m:r>
                        </m:sup>
                      </m:sSup>
                      <m:r>
                        <a:rPr lang="en-US" sz="3500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35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5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3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35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</m:sup>
                      </m:sSubSup>
                      <m:r>
                        <a:rPr lang="en-US" sz="3500" i="1">
                          <a:latin typeface="Cambria Math" panose="02040503050406030204" pitchFamily="18" charset="0"/>
                        </a:rPr>
                        <m:t>∘</m:t>
                      </m:r>
                      <m:sSubSup>
                        <m:sSubSupPr>
                          <m:ctrlPr>
                            <a:rPr lang="en-US" sz="35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5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3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3500">
                              <a:latin typeface="Cambria Math" panose="02040503050406030204" pitchFamily="18" charset="0"/>
                            </a:rPr>
                            <m:t>Δ</m:t>
                          </m:r>
                        </m:sup>
                      </m:sSubSup>
                    </m:oMath>
                  </m:oMathPara>
                </a14:m>
                <a:endParaRPr lang="en-US" sz="3500" dirty="0"/>
              </a:p>
              <a:p>
                <a:r>
                  <a:rPr lang="en-US" dirty="0"/>
                  <a:t>Proof by pictures: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5C4032E-A286-4ADA-B5E7-9037CF81E17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4958883"/>
              </a:xfrm>
              <a:blipFill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0C5911-0737-4F1C-BB93-31D7C51226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39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32E414-7666-4DA9-A84D-309FF8D7CF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6452" y="4490178"/>
            <a:ext cx="2314575" cy="571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1037D8D-8E6E-41B7-9601-6128061A17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4933" y="3465974"/>
            <a:ext cx="4752189" cy="4286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A9FA806-3224-4BC9-AFCA-1E42CA3CDD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84933" y="2950037"/>
            <a:ext cx="3476625" cy="381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84435E2-C27B-4BA0-85B8-9986344559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4933" y="3978076"/>
            <a:ext cx="4752189" cy="42862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8F26A57-D2B3-4700-9658-BE339143EA28}"/>
                  </a:ext>
                </a:extLst>
              </p:cNvPr>
              <p:cNvSpPr txBox="1"/>
              <p:nvPr/>
            </p:nvSpPr>
            <p:spPr>
              <a:xfrm>
                <a:off x="7933157" y="4013206"/>
                <a:ext cx="29174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⇔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8F26A57-D2B3-4700-9658-BE339143EA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3157" y="4013206"/>
                <a:ext cx="291747" cy="276999"/>
              </a:xfrm>
              <a:prstGeom prst="rect">
                <a:avLst/>
              </a:prstGeom>
              <a:blipFill>
                <a:blip r:embed="rId6"/>
                <a:stretch>
                  <a:fillRect l="-14583" r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77912CA0-3E0B-40E7-8540-AE57D7F2FF57}"/>
              </a:ext>
            </a:extLst>
          </p:cNvPr>
          <p:cNvSpPr/>
          <p:nvPr/>
        </p:nvSpPr>
        <p:spPr>
          <a:xfrm>
            <a:off x="4751109" y="3414510"/>
            <a:ext cx="1230304" cy="48009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5AB7525-0719-465B-A396-AB087AE4B2C8}"/>
              </a:ext>
            </a:extLst>
          </p:cNvPr>
          <p:cNvSpPr/>
          <p:nvPr/>
        </p:nvSpPr>
        <p:spPr>
          <a:xfrm>
            <a:off x="3520096" y="3934696"/>
            <a:ext cx="1844896" cy="48009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0F2ED25-70DB-46B9-BCDC-F55B983BAA43}"/>
              </a:ext>
            </a:extLst>
          </p:cNvPr>
          <p:cNvSpPr/>
          <p:nvPr/>
        </p:nvSpPr>
        <p:spPr>
          <a:xfrm>
            <a:off x="5461027" y="3937835"/>
            <a:ext cx="1778546" cy="48009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18684A9-F0B2-4D95-A141-F3E11923BF50}"/>
                  </a:ext>
                </a:extLst>
              </p:cNvPr>
              <p:cNvSpPr txBox="1"/>
              <p:nvPr/>
            </p:nvSpPr>
            <p:spPr>
              <a:xfrm>
                <a:off x="7933156" y="3498106"/>
                <a:ext cx="29174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⇔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18684A9-F0B2-4D95-A141-F3E11923BF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3156" y="3498106"/>
                <a:ext cx="291747" cy="276999"/>
              </a:xfrm>
              <a:prstGeom prst="rect">
                <a:avLst/>
              </a:prstGeom>
              <a:blipFill>
                <a:blip r:embed="rId7"/>
                <a:stretch>
                  <a:fillRect l="-14583" r="-12500" b="-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86165E8-CC67-478A-AC21-FD060FBE30C4}"/>
                  </a:ext>
                </a:extLst>
              </p:cNvPr>
              <p:cNvSpPr txBox="1"/>
              <p:nvPr/>
            </p:nvSpPr>
            <p:spPr>
              <a:xfrm>
                <a:off x="7933155" y="2983006"/>
                <a:ext cx="29174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⇔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86165E8-CC67-478A-AC21-FD060FBE30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3155" y="2983006"/>
                <a:ext cx="291747" cy="276999"/>
              </a:xfrm>
              <a:prstGeom prst="rect">
                <a:avLst/>
              </a:prstGeom>
              <a:blipFill>
                <a:blip r:embed="rId8"/>
                <a:stretch>
                  <a:fillRect l="-14583" r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49684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 animBg="1"/>
      <p:bldP spid="14" grpId="0" animBg="1"/>
      <p:bldP spid="15" grpId="0" animBg="1"/>
      <p:bldP spid="16" grpId="0"/>
      <p:bldP spid="1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666288E-0FCB-488B-BB38-87E4297014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1726" y="1139527"/>
            <a:ext cx="4989976" cy="22894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7F79C3B-5501-4B78-BDE4-2AFA13C796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en-US" dirty="0"/>
              <a:t>What is incremental computation?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5EB0E0A-7022-4DFD-8B4B-7904A0A4BA7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43818"/>
                <a:ext cx="10515600" cy="5377657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Consider a program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Change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dirty="0"/>
                  <a:t> “slightly”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In general, this is hard to even define precisely</a:t>
                </a:r>
              </a:p>
              <a:p>
                <a:pPr lvl="1"/>
                <a:r>
                  <a:rPr lang="en-US" dirty="0"/>
                  <a:t>We need + and – operations to apply and compute changes</a:t>
                </a:r>
              </a:p>
              <a:p>
                <a:r>
                  <a:rPr lang="en-US" dirty="0"/>
                  <a:t>But it works great for databases:</a:t>
                </a:r>
              </a:p>
              <a:p>
                <a:pPr lvl="1"/>
                <a:r>
                  <a:rPr lang="en-US" dirty="0"/>
                  <a:t>Databases have a natural notion of “changes”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dirty="0"/>
                  <a:t> is a query,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dirty="0"/>
                  <a:t> is a set of tables,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dirty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dirty="0"/>
                  <a:t> is a transaction</a:t>
                </a:r>
              </a:p>
              <a:p>
                <a:pPr lvl="1"/>
                <a:r>
                  <a:rPr lang="en-US" dirty="0"/>
                  <a:t>Usually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≪|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≪|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Databases call this </a:t>
                </a:r>
                <a:r>
                  <a:rPr lang="en-US" i="1" dirty="0"/>
                  <a:t>Incremental View Maintenance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5EB0E0A-7022-4DFD-8B4B-7904A0A4BA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43818"/>
                <a:ext cx="10515600" cy="5377657"/>
              </a:xfrm>
              <a:blipFill>
                <a:blip r:embed="rId3"/>
                <a:stretch>
                  <a:fillRect l="-1043" t="-24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B26AB7-F2B7-4F2C-81CE-A501CB90CB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F4E8D15-3F12-4AE8-A7E4-19C744705087}"/>
                  </a:ext>
                </a:extLst>
              </p:cNvPr>
              <p:cNvSpPr/>
              <p:nvPr/>
            </p:nvSpPr>
            <p:spPr>
              <a:xfrm>
                <a:off x="4279012" y="1869941"/>
                <a:ext cx="732366" cy="51646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F4E8D15-3F12-4AE8-A7E4-19C7447050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9012" y="1869941"/>
                <a:ext cx="732366" cy="51646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CF0AEA0-1EFD-43DA-B1F3-4CDB0F4D8DD2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4003495" y="2117438"/>
            <a:ext cx="275517" cy="1073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256AADB-8FF1-4B62-8706-E21EF4E05CB3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5011378" y="2122625"/>
            <a:ext cx="318394" cy="1109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A44CD4A-AE96-4C45-AF99-B17DE5DB1566}"/>
                  </a:ext>
                </a:extLst>
              </p:cNvPr>
              <p:cNvSpPr txBox="1"/>
              <p:nvPr/>
            </p:nvSpPr>
            <p:spPr>
              <a:xfrm>
                <a:off x="3670455" y="1932772"/>
                <a:ext cx="3330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A44CD4A-AE96-4C45-AF99-B17DE5DB15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0455" y="1932772"/>
                <a:ext cx="33304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4F7EFDA-FCE2-405C-B235-85403DACFB4B}"/>
                  </a:ext>
                </a:extLst>
              </p:cNvPr>
              <p:cNvSpPr txBox="1"/>
              <p:nvPr/>
            </p:nvSpPr>
            <p:spPr>
              <a:xfrm>
                <a:off x="5329772" y="1949058"/>
                <a:ext cx="39869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4F7EFDA-FCE2-405C-B235-85403DACFB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9772" y="1949058"/>
                <a:ext cx="398699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B2FE1B54-3DE8-4D9C-8727-1DF5D2A0C22C}"/>
                  </a:ext>
                </a:extLst>
              </p:cNvPr>
              <p:cNvSpPr/>
              <p:nvPr/>
            </p:nvSpPr>
            <p:spPr>
              <a:xfrm>
                <a:off x="4279013" y="2890988"/>
                <a:ext cx="732366" cy="51646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B2FE1B54-3DE8-4D9C-8727-1DF5D2A0C2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9013" y="2890988"/>
                <a:ext cx="732366" cy="51646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72DA7D2-4DE9-4F7F-92B2-F9979731EEA2}"/>
              </a:ext>
            </a:extLst>
          </p:cNvPr>
          <p:cNvCxnSpPr>
            <a:cxnSpLocks/>
            <a:stCxn id="16" idx="3"/>
            <a:endCxn id="13" idx="1"/>
          </p:cNvCxnSpPr>
          <p:nvPr/>
        </p:nvCxnSpPr>
        <p:spPr>
          <a:xfrm>
            <a:off x="3987495" y="3143672"/>
            <a:ext cx="291518" cy="555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C8511C1-3FCB-4D06-A2D0-E553A0FBFDCE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5011379" y="3143672"/>
            <a:ext cx="318394" cy="1109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7E8CB39-4048-457F-8185-1FFDA8233DAD}"/>
                  </a:ext>
                </a:extLst>
              </p:cNvPr>
              <p:cNvSpPr txBox="1"/>
              <p:nvPr/>
            </p:nvSpPr>
            <p:spPr>
              <a:xfrm>
                <a:off x="3094110" y="2959006"/>
                <a:ext cx="89338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b="0" i="0" dirty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7E8CB39-4048-457F-8185-1FFDA8233D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4110" y="2959006"/>
                <a:ext cx="893385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FF31B0E-8F06-45BF-A520-559B802EB198}"/>
                  </a:ext>
                </a:extLst>
              </p:cNvPr>
              <p:cNvSpPr txBox="1"/>
              <p:nvPr/>
            </p:nvSpPr>
            <p:spPr>
              <a:xfrm>
                <a:off x="5329773" y="2970105"/>
                <a:ext cx="97340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b="0" i="0" dirty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FF31B0E-8F06-45BF-A520-559B802EB1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9773" y="2970105"/>
                <a:ext cx="973408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C974C45-0983-4FC4-933B-431598929938}"/>
              </a:ext>
            </a:extLst>
          </p:cNvPr>
          <p:cNvCxnSpPr/>
          <p:nvPr/>
        </p:nvCxnSpPr>
        <p:spPr>
          <a:xfrm>
            <a:off x="5497417" y="2318390"/>
            <a:ext cx="0" cy="65171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C112FF3E-0C65-491E-9AE6-10187A46507B}"/>
              </a:ext>
            </a:extLst>
          </p:cNvPr>
          <p:cNvSpPr txBox="1"/>
          <p:nvPr/>
        </p:nvSpPr>
        <p:spPr>
          <a:xfrm>
            <a:off x="5497318" y="2416107"/>
            <a:ext cx="704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reuse</a:t>
            </a:r>
          </a:p>
        </p:txBody>
      </p:sp>
    </p:spTree>
    <p:extLst>
      <p:ext uri="{BB962C8B-B14F-4D97-AF65-F5344CB8AC3E}">
        <p14:creationId xmlns:p14="http://schemas.microsoft.com/office/powerpoint/2010/main" val="4108391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6" grpId="0"/>
      <p:bldP spid="17" grpId="0"/>
      <p:bldP spid="21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1B95D67A-9209-4A0E-A1A6-3435EFF40E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1393" y="2628900"/>
            <a:ext cx="8458478" cy="200253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8523EDE-7D52-475A-B1BF-3384169A7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Bilinear operators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5AF9EC3-8EE2-40CD-8B26-C02D0A03BEE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511154"/>
                <a:ext cx="10840571" cy="5346845"/>
              </a:xfrm>
            </p:spPr>
            <p:txBody>
              <a:bodyPr>
                <a:normAutofit/>
              </a:bodyPr>
              <a:lstStyle/>
              <a:p>
                <a:endParaRPr lang="en-US" dirty="0"/>
              </a:p>
              <a:p>
                <a:r>
                  <a:rPr lang="en-US" dirty="0"/>
                  <a:t>(Lifted) join, intersection, Cartesian product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From distributivity: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</m:d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r>
                  <a:rPr lang="en-US" dirty="0">
                    <a:ea typeface="Cambria Math" panose="02040503050406030204" pitchFamily="18" charset="0"/>
                  </a:rPr>
                  <a:t>Speed-up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</m:t>
                            </m:r>
                          </m:e>
                        </m:d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</m:t>
                            </m:r>
                          </m:e>
                        </m:d>
                      </m:den>
                    </m:f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5AF9EC3-8EE2-40CD-8B26-C02D0A03BEE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511154"/>
                <a:ext cx="10840571" cy="5346845"/>
              </a:xfrm>
              <a:blipFill>
                <a:blip r:embed="rId3"/>
                <a:stretch>
                  <a:fillRect l="-956" b="-2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18B817-6315-49F6-9FAA-9BC1E5152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40</a:t>
            </a:fld>
            <a:endParaRPr lang="en-US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87FCC0C-DFF9-4D5A-9817-7F385CFAD8BC}"/>
              </a:ext>
            </a:extLst>
          </p:cNvPr>
          <p:cNvCxnSpPr>
            <a:cxnSpLocks/>
          </p:cNvCxnSpPr>
          <p:nvPr/>
        </p:nvCxnSpPr>
        <p:spPr>
          <a:xfrm flipH="1" flipV="1">
            <a:off x="8464585" y="3779848"/>
            <a:ext cx="1910161" cy="190259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006CD4A-B3CD-476B-8B72-66C8E0147BEA}"/>
              </a:ext>
            </a:extLst>
          </p:cNvPr>
          <p:cNvCxnSpPr>
            <a:cxnSpLocks/>
          </p:cNvCxnSpPr>
          <p:nvPr/>
        </p:nvCxnSpPr>
        <p:spPr>
          <a:xfrm flipH="1" flipV="1">
            <a:off x="8760691" y="5033818"/>
            <a:ext cx="127815" cy="47947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ight Brace 16">
            <a:extLst>
              <a:ext uri="{FF2B5EF4-FFF2-40B4-BE49-F238E27FC236}">
                <a16:creationId xmlns:a16="http://schemas.microsoft.com/office/drawing/2014/main" id="{4507FCEB-669E-4795-8878-C1050AD8FD80}"/>
              </a:ext>
            </a:extLst>
          </p:cNvPr>
          <p:cNvSpPr/>
          <p:nvPr/>
        </p:nvSpPr>
        <p:spPr>
          <a:xfrm rot="5400000">
            <a:off x="8604294" y="4129981"/>
            <a:ext cx="325219" cy="1305522"/>
          </a:xfrm>
          <a:prstGeom prst="rightBrace">
            <a:avLst>
              <a:gd name="adj1" fmla="val 48782"/>
              <a:gd name="adj2" fmla="val 5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99DF11A-484A-4BEA-ABDF-2942E8FFE6D1}"/>
              </a:ext>
            </a:extLst>
          </p:cNvPr>
          <p:cNvCxnSpPr>
            <a:cxnSpLocks/>
          </p:cNvCxnSpPr>
          <p:nvPr/>
        </p:nvCxnSpPr>
        <p:spPr>
          <a:xfrm flipV="1">
            <a:off x="8511309" y="4561104"/>
            <a:ext cx="1473200" cy="104065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BA7E796-B8AA-4923-8F4C-1880B6C08D57}"/>
                  </a:ext>
                </a:extLst>
              </p:cNvPr>
              <p:cNvSpPr txBox="1"/>
              <p:nvPr/>
            </p:nvSpPr>
            <p:spPr>
              <a:xfrm>
                <a:off x="6003131" y="3297038"/>
                <a:ext cx="510705" cy="110799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⇔</m:t>
                      </m:r>
                    </m:oMath>
                  </m:oMathPara>
                </a14:m>
                <a:endParaRPr lang="en-US" sz="3600" b="0" dirty="0"/>
              </a:p>
              <a:p>
                <a:endParaRPr lang="en-US" sz="36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BA7E796-B8AA-4923-8F4C-1880B6C08D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3131" y="3297038"/>
                <a:ext cx="510705" cy="110799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79662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663095-B538-6B30-206A-FE2952C94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Incremental operators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4F7774-5F6A-C435-DDD9-2F60DA1186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41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925993AD-1538-2DDA-AC3C-92B4C942302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∘</m:t>
                        </m:r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2800">
                            <a:latin typeface="Cambria Math" panose="02040503050406030204" pitchFamily="18" charset="0"/>
                          </a:rPr>
                          <m:t>Δ</m:t>
                        </m:r>
                      </m:sup>
                    </m:sSup>
                    <m:r>
                      <a:rPr lang="en-US" sz="2800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panose="02040503050406030204" pitchFamily="18" charset="0"/>
                          </a:rPr>
                          <m:t>Δ</m:t>
                        </m:r>
                      </m:sup>
                    </m:sSubSup>
                    <m:r>
                      <a:rPr lang="en-US" sz="2800" i="1">
                        <a:latin typeface="Cambria Math" panose="02040503050406030204" pitchFamily="18" charset="0"/>
                      </a:rPr>
                      <m:t>∘</m:t>
                    </m:r>
                    <m:sSubSup>
                      <m:sSub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sz="2800">
                            <a:latin typeface="Cambria Math" panose="02040503050406030204" pitchFamily="18" charset="0"/>
                          </a:rPr>
                          <m:t>Δ</m:t>
                        </m:r>
                      </m:sup>
                    </m:sSubSup>
                  </m:oMath>
                </a14:m>
                <a:endParaRPr lang="en-US" sz="2800" dirty="0"/>
              </a:p>
              <a:p>
                <a:r>
                  <a:rPr lang="en-US" dirty="0"/>
                  <a:t>If we know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panose="02040503050406030204" pitchFamily="18" charset="0"/>
                          </a:rPr>
                          <m:t>Δ</m:t>
                        </m:r>
                      </m:sup>
                    </m:sSup>
                  </m:oMath>
                </a14:m>
                <a:r>
                  <a:rPr lang="en-US" dirty="0"/>
                  <a:t> for all </a:t>
                </a:r>
                <a:r>
                  <a:rPr lang="en-US" b="1" dirty="0"/>
                  <a:t>primitive</a:t>
                </a:r>
                <a:r>
                  <a:rPr lang="en-US" dirty="0"/>
                  <a:t> operations…</a:t>
                </a:r>
                <a:br>
                  <a:rPr lang="en-US" dirty="0"/>
                </a:br>
                <a:r>
                  <a:rPr lang="en-US" dirty="0"/>
                  <a:t>…then we can </a:t>
                </a:r>
                <a:r>
                  <a:rPr lang="en-US" dirty="0" err="1"/>
                  <a:t>incrementalize</a:t>
                </a:r>
                <a:r>
                  <a:rPr lang="en-US" dirty="0"/>
                  <a:t> </a:t>
                </a:r>
                <a:r>
                  <a:rPr lang="en-US" b="1" dirty="0"/>
                  <a:t>any query</a:t>
                </a:r>
              </a:p>
              <a:p>
                <a:endParaRPr lang="en-US" b="1" dirty="0"/>
              </a:p>
              <a:p>
                <a:r>
                  <a:rPr lang="en-US" dirty="0"/>
                  <a:t>For all standard primitive DB operations</a:t>
                </a:r>
                <a:br>
                  <a:rPr lang="en-US" dirty="0"/>
                </a:br>
                <a:r>
                  <a:rPr lang="en-US" dirty="0"/>
                  <a:t>we know efficient incremental versions</a:t>
                </a:r>
              </a:p>
              <a:p>
                <a:endParaRPr lang="en-US" b="1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925993AD-1538-2DDA-AC3C-92B4C942302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 descr="A person placing bricks on a patio&#10;&#10;Description automatically generated">
            <a:extLst>
              <a:ext uri="{FF2B5EF4-FFF2-40B4-BE49-F238E27FC236}">
                <a16:creationId xmlns:a16="http://schemas.microsoft.com/office/drawing/2014/main" id="{5B117850-C2FA-D098-64FE-63F52DB1A4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2638" y="2073348"/>
            <a:ext cx="3571583" cy="2381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9860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old picture frame&#10;&#10;Description automatically generated with medium confidence">
            <a:extLst>
              <a:ext uri="{FF2B5EF4-FFF2-40B4-BE49-F238E27FC236}">
                <a16:creationId xmlns:a16="http://schemas.microsoft.com/office/drawing/2014/main" id="{CBA93F4D-67DA-4C00-A826-6D69DC590D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rot="5400000">
            <a:off x="2981198" y="-577098"/>
            <a:ext cx="7079352" cy="788785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8E24F5C-4340-4D3A-B065-125A5B86B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7945" y="923925"/>
            <a:ext cx="2588491" cy="1325563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9C1E40-3AA4-43F6-A029-D08F2910CB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48364" y="2414017"/>
            <a:ext cx="5814228" cy="3762946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Stream computations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Databases as streaming systems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Incremental computation on streams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Optimizing incremental circuits</a:t>
            </a:r>
          </a:p>
          <a:p>
            <a:r>
              <a:rPr lang="en-US" b="1" dirty="0"/>
              <a:t>DB Queries in DBSP</a:t>
            </a:r>
          </a:p>
          <a:p>
            <a:r>
              <a:rPr lang="en-US" dirty="0"/>
              <a:t>Implementation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6DC132-34BF-46BA-ADFB-886912ED0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88629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D78C79-0AC6-4CC8-8888-3BD16BC95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Computing on tables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CB88C8-AEDE-4221-A710-36E27EE0F8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43</a:t>
            </a:fld>
            <a:endParaRPr lang="en-US"/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4D991452-FB9B-464C-8B8F-B9386AD495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5936123"/>
              </p:ext>
            </p:extLst>
          </p:nvPr>
        </p:nvGraphicFramePr>
        <p:xfrm>
          <a:off x="1961726" y="3215307"/>
          <a:ext cx="1391984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8830">
                  <a:extLst>
                    <a:ext uri="{9D8B030D-6E8A-4147-A177-3AD203B41FA5}">
                      <a16:colId xmlns:a16="http://schemas.microsoft.com/office/drawing/2014/main" val="1821487241"/>
                    </a:ext>
                  </a:extLst>
                </a:gridCol>
                <a:gridCol w="593154">
                  <a:extLst>
                    <a:ext uri="{9D8B030D-6E8A-4147-A177-3AD203B41FA5}">
                      <a16:colId xmlns:a16="http://schemas.microsoft.com/office/drawing/2014/main" val="995250707"/>
                    </a:ext>
                  </a:extLst>
                </a:gridCol>
              </a:tblGrid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1557866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Mike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6011997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John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1637269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Amy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2675268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Chris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475489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74C5A5CE-BDF9-40E0-9DEB-C0D25623A0D5}"/>
              </a:ext>
            </a:extLst>
          </p:cNvPr>
          <p:cNvSpPr txBox="1"/>
          <p:nvPr/>
        </p:nvSpPr>
        <p:spPr>
          <a:xfrm>
            <a:off x="2465612" y="2780979"/>
            <a:ext cx="3353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87BC11-F266-4FA2-B4AA-B7AF57FB4A0C}"/>
              </a:ext>
            </a:extLst>
          </p:cNvPr>
          <p:cNvSpPr txBox="1"/>
          <p:nvPr/>
        </p:nvSpPr>
        <p:spPr>
          <a:xfrm>
            <a:off x="4982435" y="3197946"/>
            <a:ext cx="9555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Query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3844060-28E4-432F-B084-A8A35A232E74}"/>
              </a:ext>
            </a:extLst>
          </p:cNvPr>
          <p:cNvSpPr txBox="1"/>
          <p:nvPr/>
        </p:nvSpPr>
        <p:spPr>
          <a:xfrm>
            <a:off x="4175548" y="3776262"/>
            <a:ext cx="273344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  <a:latin typeface="Consolas" panose="020B0609020204030204" pitchFamily="49" charset="0"/>
              </a:rPr>
              <a:t>SELECT</a:t>
            </a:r>
            <a:r>
              <a:rPr lang="en-US" sz="2400" dirty="0">
                <a:latin typeface="Consolas" panose="020B0609020204030204" pitchFamily="49" charset="0"/>
              </a:rPr>
              <a:t> * </a:t>
            </a:r>
            <a:r>
              <a:rPr lang="en-US" sz="2400" dirty="0">
                <a:solidFill>
                  <a:schemeClr val="accent1"/>
                </a:solidFill>
                <a:latin typeface="Consolas" panose="020B0609020204030204" pitchFamily="49" charset="0"/>
              </a:rPr>
              <a:t>FROM</a:t>
            </a:r>
            <a:r>
              <a:rPr lang="en-US" sz="2400" dirty="0">
                <a:latin typeface="Consolas" panose="020B0609020204030204" pitchFamily="49" charset="0"/>
              </a:rPr>
              <a:t> T</a:t>
            </a:r>
            <a:br>
              <a:rPr lang="en-US" sz="2400" dirty="0">
                <a:latin typeface="Consolas" panose="020B0609020204030204" pitchFamily="49" charset="0"/>
              </a:rPr>
            </a:br>
            <a:r>
              <a:rPr lang="en-US" sz="2400" dirty="0">
                <a:solidFill>
                  <a:schemeClr val="accent1"/>
                </a:solidFill>
                <a:latin typeface="Consolas" panose="020B0609020204030204" pitchFamily="49" charset="0"/>
              </a:rPr>
              <a:t>WHERE</a:t>
            </a:r>
            <a:r>
              <a:rPr lang="en-US" sz="2400" dirty="0">
                <a:latin typeface="Consolas" panose="020B0609020204030204" pitchFamily="49" charset="0"/>
              </a:rPr>
              <a:t> Age &gt;= 10</a:t>
            </a: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2FD6B53D-5DE0-41A6-9848-F6C4D2610D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6087789"/>
              </p:ext>
            </p:extLst>
          </p:nvPr>
        </p:nvGraphicFramePr>
        <p:xfrm>
          <a:off x="7841722" y="3479099"/>
          <a:ext cx="1391984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8830">
                  <a:extLst>
                    <a:ext uri="{9D8B030D-6E8A-4147-A177-3AD203B41FA5}">
                      <a16:colId xmlns:a16="http://schemas.microsoft.com/office/drawing/2014/main" val="1821487241"/>
                    </a:ext>
                  </a:extLst>
                </a:gridCol>
                <a:gridCol w="593154">
                  <a:extLst>
                    <a:ext uri="{9D8B030D-6E8A-4147-A177-3AD203B41FA5}">
                      <a16:colId xmlns:a16="http://schemas.microsoft.com/office/drawing/2014/main" val="995250707"/>
                    </a:ext>
                  </a:extLst>
                </a:gridCol>
              </a:tblGrid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1557866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Mike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645791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John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1637269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Chris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4754893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3F410663-F4CE-4FF8-88A0-D1C2D487B87D}"/>
              </a:ext>
            </a:extLst>
          </p:cNvPr>
          <p:cNvSpPr txBox="1"/>
          <p:nvPr/>
        </p:nvSpPr>
        <p:spPr>
          <a:xfrm>
            <a:off x="7610273" y="2967113"/>
            <a:ext cx="17370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Query result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F725362A-0F7C-4343-C563-7050D78ACB03}"/>
              </a:ext>
            </a:extLst>
          </p:cNvPr>
          <p:cNvSpPr/>
          <p:nvPr/>
        </p:nvSpPr>
        <p:spPr>
          <a:xfrm>
            <a:off x="3579645" y="3683925"/>
            <a:ext cx="431597" cy="105338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847D6F8A-4857-51C5-86F0-2C9A9D1FC4BD}"/>
              </a:ext>
            </a:extLst>
          </p:cNvPr>
          <p:cNvSpPr/>
          <p:nvPr/>
        </p:nvSpPr>
        <p:spPr>
          <a:xfrm>
            <a:off x="7178676" y="3683925"/>
            <a:ext cx="431597" cy="105338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0300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04216-3B08-4616-A34F-20ADA68A8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Hold on! This is not well-defined!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233BCC0-5590-40D6-B06C-3AB26487A18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The definitions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 require streams over a commutative group</a:t>
                </a:r>
              </a:p>
              <a:p>
                <a:r>
                  <a:rPr lang="en-US" dirty="0"/>
                  <a:t>However, tables (sets, multisets) are not groups</a:t>
                </a:r>
              </a:p>
              <a:p>
                <a:pPr lvl="1"/>
                <a:r>
                  <a:rPr lang="en-US" dirty="0"/>
                  <a:t>E.g., there is no table negation</a:t>
                </a:r>
              </a:p>
              <a:p>
                <a:r>
                  <a:rPr lang="en-US" dirty="0"/>
                  <a:t>Solution: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233BCC0-5590-40D6-B06C-3AB26487A18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7E3245-4D04-4812-A3E0-9305BC5DE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44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BC5CE5-A43B-4AF0-9D6F-617D85BC13C5}"/>
              </a:ext>
            </a:extLst>
          </p:cNvPr>
          <p:cNvSpPr txBox="1"/>
          <p:nvPr/>
        </p:nvSpPr>
        <p:spPr>
          <a:xfrm>
            <a:off x="2946587" y="4461293"/>
            <a:ext cx="6094878" cy="120032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3600" dirty="0"/>
              <a:t>Generalize tables to obtain a commutative group</a:t>
            </a:r>
          </a:p>
        </p:txBody>
      </p:sp>
    </p:spTree>
    <p:extLst>
      <p:ext uri="{BB962C8B-B14F-4D97-AF65-F5344CB8AC3E}">
        <p14:creationId xmlns:p14="http://schemas.microsoft.com/office/powerpoint/2010/main" val="286076675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1898CFE-5F54-4344-84A9-762F814420B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</m:oMath>
                </a14:m>
                <a:r>
                  <a:rPr lang="en-US" dirty="0"/>
                  <a:t>-sets (also called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</m:oMath>
                </a14:m>
                <a:r>
                  <a:rPr lang="en-US" dirty="0"/>
                  <a:t>-relations)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1898CFE-5F54-4344-84A9-762F814420B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CDADB0-6ABC-44FC-A29D-A28D95D93C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86753"/>
            <a:ext cx="10900893" cy="5134722"/>
          </a:xfrm>
        </p:spPr>
        <p:txBody>
          <a:bodyPr>
            <a:normAutofit/>
          </a:bodyPr>
          <a:lstStyle/>
          <a:p>
            <a:r>
              <a:rPr lang="en-US" sz="3200" dirty="0"/>
              <a:t>Each row has an integer weight</a:t>
            </a:r>
          </a:p>
          <a:p>
            <a:r>
              <a:rPr lang="en-US" sz="3200" dirty="0"/>
              <a:t>The weight can be positive, zero, or negative</a:t>
            </a:r>
          </a:p>
          <a:p>
            <a:pPr marL="0" indent="0">
              <a:buNone/>
            </a:pPr>
            <a:endParaRPr lang="en-US" sz="3200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F0B8A3-ECDA-4D46-A693-4378C319B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45</a:t>
            </a:fld>
            <a:endParaRPr lang="en-US" dirty="0"/>
          </a:p>
        </p:txBody>
      </p:sp>
      <p:graphicFrame>
        <p:nvGraphicFramePr>
          <p:cNvPr id="6" name="Table 8">
            <a:extLst>
              <a:ext uri="{FF2B5EF4-FFF2-40B4-BE49-F238E27FC236}">
                <a16:creationId xmlns:a16="http://schemas.microsoft.com/office/drawing/2014/main" id="{73357DDE-8AFB-4451-B36E-DB5D419E48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4531472"/>
              </p:ext>
            </p:extLst>
          </p:nvPr>
        </p:nvGraphicFramePr>
        <p:xfrm>
          <a:off x="5095573" y="3221344"/>
          <a:ext cx="2522321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8547">
                  <a:extLst>
                    <a:ext uri="{9D8B030D-6E8A-4147-A177-3AD203B41FA5}">
                      <a16:colId xmlns:a16="http://schemas.microsoft.com/office/drawing/2014/main" val="1821487241"/>
                    </a:ext>
                  </a:extLst>
                </a:gridCol>
                <a:gridCol w="593154">
                  <a:extLst>
                    <a:ext uri="{9D8B030D-6E8A-4147-A177-3AD203B41FA5}">
                      <a16:colId xmlns:a16="http://schemas.microsoft.com/office/drawing/2014/main" val="995250707"/>
                    </a:ext>
                  </a:extLst>
                </a:gridCol>
                <a:gridCol w="1060620">
                  <a:extLst>
                    <a:ext uri="{9D8B030D-6E8A-4147-A177-3AD203B41FA5}">
                      <a16:colId xmlns:a16="http://schemas.microsoft.com/office/drawing/2014/main" val="1364345537"/>
                    </a:ext>
                  </a:extLst>
                </a:gridCol>
              </a:tblGrid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Weight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1557866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Mike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6011997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John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1637269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Amy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-1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2675268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Chris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2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4754893"/>
                  </a:ext>
                </a:extLst>
              </a:tr>
            </a:tbl>
          </a:graphicData>
        </a:graphic>
      </p:graphicFrame>
      <p:sp>
        <p:nvSpPr>
          <p:cNvPr id="5" name="Left Brace 4">
            <a:extLst>
              <a:ext uri="{FF2B5EF4-FFF2-40B4-BE49-F238E27FC236}">
                <a16:creationId xmlns:a16="http://schemas.microsoft.com/office/drawing/2014/main" id="{6677D9DF-253F-414B-83CB-92B5A2E246E8}"/>
              </a:ext>
            </a:extLst>
          </p:cNvPr>
          <p:cNvSpPr/>
          <p:nvPr/>
        </p:nvSpPr>
        <p:spPr>
          <a:xfrm rot="16200000">
            <a:off x="5708224" y="4437492"/>
            <a:ext cx="219635" cy="1444937"/>
          </a:xfrm>
          <a:prstGeom prst="leftBrace">
            <a:avLst>
              <a:gd name="adj1" fmla="val 66496"/>
              <a:gd name="adj2" fmla="val 5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3713EB-85EE-4085-BD3B-9AC62AAF7D7B}"/>
              </a:ext>
            </a:extLst>
          </p:cNvPr>
          <p:cNvSpPr txBox="1"/>
          <p:nvPr/>
        </p:nvSpPr>
        <p:spPr>
          <a:xfrm>
            <a:off x="5388440" y="5159960"/>
            <a:ext cx="9682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dirty="0">
                <a:ea typeface="Cambria Math" panose="02040503050406030204" pitchFamily="18" charset="0"/>
              </a:rPr>
              <a:t>tuples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5586069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16ED842-CA5D-495A-98CB-012D07F87C1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</m:oMath>
                </a14:m>
                <a:r>
                  <a:rPr lang="en-US" dirty="0"/>
                  <a:t>-sets are yummy!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16ED842-CA5D-495A-98CB-012D07F87C1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2EF090-BCB7-4D08-AAF8-499EEDB69A7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11480" y="1492302"/>
                <a:ext cx="10942320" cy="5103480"/>
              </a:xfrm>
            </p:spPr>
            <p:txBody>
              <a:bodyPr>
                <a:normAutofit/>
              </a:bodyPr>
              <a:lstStyle/>
              <a:p>
                <a:r>
                  <a:rPr lang="en-US" sz="3200" dirty="0"/>
                  <a:t>Can represent </a:t>
                </a:r>
                <a:r>
                  <a:rPr lang="en-US" sz="3200" b="1" dirty="0"/>
                  <a:t>both</a:t>
                </a:r>
                <a:r>
                  <a:rPr lang="en-US" sz="3200" dirty="0"/>
                  <a:t> tables and </a:t>
                </a:r>
                <a:r>
                  <a:rPr lang="en-US" sz="3200" b="1" dirty="0"/>
                  <a:t>changes</a:t>
                </a:r>
                <a:r>
                  <a:rPr lang="en-US" sz="3200" dirty="0"/>
                  <a:t> to tables</a:t>
                </a:r>
              </a:p>
              <a:p>
                <a:pPr lvl="1"/>
                <a:r>
                  <a:rPr lang="en-US" sz="2800" dirty="0"/>
                  <a:t>Positive weights = elements added</a:t>
                </a:r>
              </a:p>
              <a:p>
                <a:pPr lvl="1"/>
                <a:r>
                  <a:rPr lang="en-US" sz="2800" dirty="0"/>
                  <a:t>Negative weights = elements removed</a:t>
                </a:r>
              </a:p>
              <a:p>
                <a:r>
                  <a:rPr lang="en-US" sz="3200" dirty="0"/>
                  <a:t>Generalize sets and multisets</a:t>
                </a:r>
              </a:p>
              <a:p>
                <a:pPr lvl="1"/>
                <a:r>
                  <a:rPr lang="en-US" sz="2800" dirty="0"/>
                  <a:t>Classic DB table =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</m:oMath>
                </a14:m>
                <a:r>
                  <a:rPr lang="en-US" sz="2800" dirty="0"/>
                  <a:t>-set where all weights are 1</a:t>
                </a:r>
              </a:p>
              <a:p>
                <a:r>
                  <a:rPr lang="en-US" sz="3200" dirty="0"/>
                  <a:t>Form a commutative group (because </a:t>
                </a:r>
                <a14:m>
                  <m:oMath xmlns:m="http://schemas.openxmlformats.org/officeDocument/2006/math">
                    <m:r>
                      <a:rPr lang="en-US" sz="32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</m:oMath>
                </a14:m>
                <a:r>
                  <a:rPr lang="en-US" sz="3200" dirty="0"/>
                  <a:t> is a group)</a:t>
                </a:r>
              </a:p>
              <a:p>
                <a:pPr marL="0" indent="0">
                  <a:buNone/>
                </a:pPr>
                <a:endParaRPr lang="en-US" sz="3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2EF090-BCB7-4D08-AAF8-499EEDB69A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11480" y="1492302"/>
                <a:ext cx="10942320" cy="5103480"/>
              </a:xfrm>
              <a:blipFill>
                <a:blip r:embed="rId3"/>
                <a:stretch>
                  <a:fillRect l="-1281" t="-25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9BA6E4-B552-4893-876C-019BB23757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46</a:t>
            </a:fld>
            <a:endParaRPr lang="en-US"/>
          </a:p>
        </p:txBody>
      </p:sp>
      <p:pic>
        <p:nvPicPr>
          <p:cNvPr id="7" name="Picture 6" descr="A plate of food&#10;&#10;Description automatically generated with low confidence">
            <a:extLst>
              <a:ext uri="{FF2B5EF4-FFF2-40B4-BE49-F238E27FC236}">
                <a16:creationId xmlns:a16="http://schemas.microsoft.com/office/drawing/2014/main" id="{7CA611EE-2E8F-4FF7-ADA7-D2A6699F6F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4534178" y="4729063"/>
            <a:ext cx="3123644" cy="2077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835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614DDE7-1585-4C0D-AD4A-818F8B26F68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</m:oMath>
                </a14:m>
                <a:r>
                  <a:rPr lang="en-US" dirty="0"/>
                  <a:t>-set addition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614DDE7-1585-4C0D-AD4A-818F8B26F6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0466B4-4B59-4E95-991F-A45AA24CC8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47</a:t>
            </a:fld>
            <a:endParaRPr lang="en-US"/>
          </a:p>
        </p:txBody>
      </p:sp>
      <p:graphicFrame>
        <p:nvGraphicFramePr>
          <p:cNvPr id="5" name="Table 8">
            <a:extLst>
              <a:ext uri="{FF2B5EF4-FFF2-40B4-BE49-F238E27FC236}">
                <a16:creationId xmlns:a16="http://schemas.microsoft.com/office/drawing/2014/main" id="{396081AE-C116-4E39-9E51-9BF04B8019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4632885"/>
              </p:ext>
            </p:extLst>
          </p:nvPr>
        </p:nvGraphicFramePr>
        <p:xfrm>
          <a:off x="1817470" y="2426570"/>
          <a:ext cx="1780979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8547">
                  <a:extLst>
                    <a:ext uri="{9D8B030D-6E8A-4147-A177-3AD203B41FA5}">
                      <a16:colId xmlns:a16="http://schemas.microsoft.com/office/drawing/2014/main" val="1821487241"/>
                    </a:ext>
                  </a:extLst>
                </a:gridCol>
                <a:gridCol w="912432">
                  <a:extLst>
                    <a:ext uri="{9D8B030D-6E8A-4147-A177-3AD203B41FA5}">
                      <a16:colId xmlns:a16="http://schemas.microsoft.com/office/drawing/2014/main" val="1364345537"/>
                    </a:ext>
                  </a:extLst>
                </a:gridCol>
              </a:tblGrid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Weight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1557866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Mike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6011997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John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1637269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Amy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-1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2675268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Chris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2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4754893"/>
                  </a:ext>
                </a:extLst>
              </a:tr>
            </a:tbl>
          </a:graphicData>
        </a:graphic>
      </p:graphicFrame>
      <p:graphicFrame>
        <p:nvGraphicFramePr>
          <p:cNvPr id="6" name="Table 8">
            <a:extLst>
              <a:ext uri="{FF2B5EF4-FFF2-40B4-BE49-F238E27FC236}">
                <a16:creationId xmlns:a16="http://schemas.microsoft.com/office/drawing/2014/main" id="{7E79153F-B0F4-4297-BDCF-F3459DA59C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6739427"/>
              </p:ext>
            </p:extLst>
          </p:nvPr>
        </p:nvGraphicFramePr>
        <p:xfrm>
          <a:off x="4651384" y="2413156"/>
          <a:ext cx="1780979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8547">
                  <a:extLst>
                    <a:ext uri="{9D8B030D-6E8A-4147-A177-3AD203B41FA5}">
                      <a16:colId xmlns:a16="http://schemas.microsoft.com/office/drawing/2014/main" val="1821487241"/>
                    </a:ext>
                  </a:extLst>
                </a:gridCol>
                <a:gridCol w="912432">
                  <a:extLst>
                    <a:ext uri="{9D8B030D-6E8A-4147-A177-3AD203B41FA5}">
                      <a16:colId xmlns:a16="http://schemas.microsoft.com/office/drawing/2014/main" val="1364345537"/>
                    </a:ext>
                  </a:extLst>
                </a:gridCol>
              </a:tblGrid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Weight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1557866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Mike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-1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6011997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Dan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1637269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Chris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1327617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B9009C08-69B1-4639-B9DF-EC4AF776DF6C}"/>
              </a:ext>
            </a:extLst>
          </p:cNvPr>
          <p:cNvSpPr txBox="1"/>
          <p:nvPr/>
        </p:nvSpPr>
        <p:spPr>
          <a:xfrm>
            <a:off x="3922487" y="2910461"/>
            <a:ext cx="6396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+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8C0C4F-8E47-4330-A1C1-B8265DE36453}"/>
              </a:ext>
            </a:extLst>
          </p:cNvPr>
          <p:cNvSpPr txBox="1"/>
          <p:nvPr/>
        </p:nvSpPr>
        <p:spPr>
          <a:xfrm>
            <a:off x="6733911" y="2869357"/>
            <a:ext cx="465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=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0725AE10-C39F-4033-80E9-559951F278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0123111"/>
              </p:ext>
            </p:extLst>
          </p:nvPr>
        </p:nvGraphicFramePr>
        <p:xfrm>
          <a:off x="7326397" y="2339677"/>
          <a:ext cx="1780979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8547">
                  <a:extLst>
                    <a:ext uri="{9D8B030D-6E8A-4147-A177-3AD203B41FA5}">
                      <a16:colId xmlns:a16="http://schemas.microsoft.com/office/drawing/2014/main" val="1821487241"/>
                    </a:ext>
                  </a:extLst>
                </a:gridCol>
                <a:gridCol w="912432">
                  <a:extLst>
                    <a:ext uri="{9D8B030D-6E8A-4147-A177-3AD203B41FA5}">
                      <a16:colId xmlns:a16="http://schemas.microsoft.com/office/drawing/2014/main" val="1364345537"/>
                    </a:ext>
                  </a:extLst>
                </a:gridCol>
              </a:tblGrid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Weight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1557866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Dan 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6011997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John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1637269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Amy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-1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2675268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Chris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4754893"/>
                  </a:ext>
                </a:extLst>
              </a:tr>
            </a:tbl>
          </a:graphicData>
        </a:graphic>
      </p:graphicFrame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1320875-C1D5-49D4-AFBA-062269BE6EB9}"/>
              </a:ext>
            </a:extLst>
          </p:cNvPr>
          <p:cNvCxnSpPr>
            <a:cxnSpLocks/>
          </p:cNvCxnSpPr>
          <p:nvPr/>
        </p:nvCxnSpPr>
        <p:spPr>
          <a:xfrm>
            <a:off x="3598449" y="2984066"/>
            <a:ext cx="105293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CDB2712-D923-4E55-B143-87ED08B54561}"/>
              </a:ext>
            </a:extLst>
          </p:cNvPr>
          <p:cNvCxnSpPr>
            <a:cxnSpLocks/>
          </p:cNvCxnSpPr>
          <p:nvPr/>
        </p:nvCxnSpPr>
        <p:spPr>
          <a:xfrm flipV="1">
            <a:off x="3598449" y="3679902"/>
            <a:ext cx="1052935" cy="38917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968772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704C9-59E5-452E-A356-4800B67D5C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i="1" dirty="0"/>
              <a:t>distinct</a:t>
            </a:r>
            <a:r>
              <a:rPr lang="en-US" dirty="0"/>
              <a:t> operator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FA265A8-A548-4AA8-AAF9-E07BF6DE166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“Converts” a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</m:oMath>
                </a14:m>
                <a:r>
                  <a:rPr lang="en-US" dirty="0"/>
                  <a:t>-set into a set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FA265A8-A548-4AA8-AAF9-E07BF6DE166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58FD7-B384-47BE-9B8E-5F17DC4EDF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48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717CD27-D729-4B98-8765-E1A0546000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9176289"/>
              </p:ext>
            </p:extLst>
          </p:nvPr>
        </p:nvGraphicFramePr>
        <p:xfrm>
          <a:off x="4146113" y="3030049"/>
          <a:ext cx="1780979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8547">
                  <a:extLst>
                    <a:ext uri="{9D8B030D-6E8A-4147-A177-3AD203B41FA5}">
                      <a16:colId xmlns:a16="http://schemas.microsoft.com/office/drawing/2014/main" val="1821487241"/>
                    </a:ext>
                  </a:extLst>
                </a:gridCol>
                <a:gridCol w="912432">
                  <a:extLst>
                    <a:ext uri="{9D8B030D-6E8A-4147-A177-3AD203B41FA5}">
                      <a16:colId xmlns:a16="http://schemas.microsoft.com/office/drawing/2014/main" val="1364345537"/>
                    </a:ext>
                  </a:extLst>
                </a:gridCol>
              </a:tblGrid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Weight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1557866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Dan 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6011997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John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1637269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Amy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-1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2675268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Chris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4754893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F3635CD-937E-4802-BB4D-0743E440C3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9691980"/>
              </p:ext>
            </p:extLst>
          </p:nvPr>
        </p:nvGraphicFramePr>
        <p:xfrm>
          <a:off x="6722251" y="3156877"/>
          <a:ext cx="1780979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8547">
                  <a:extLst>
                    <a:ext uri="{9D8B030D-6E8A-4147-A177-3AD203B41FA5}">
                      <a16:colId xmlns:a16="http://schemas.microsoft.com/office/drawing/2014/main" val="1821487241"/>
                    </a:ext>
                  </a:extLst>
                </a:gridCol>
                <a:gridCol w="912432">
                  <a:extLst>
                    <a:ext uri="{9D8B030D-6E8A-4147-A177-3AD203B41FA5}">
                      <a16:colId xmlns:a16="http://schemas.microsoft.com/office/drawing/2014/main" val="1364345537"/>
                    </a:ext>
                  </a:extLst>
                </a:gridCol>
              </a:tblGrid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Weight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1557866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Dan 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6011997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John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1637269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Chris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475489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F645807-FB1F-456C-816E-869D3CC59774}"/>
                  </a:ext>
                </a:extLst>
              </p:cNvPr>
              <p:cNvSpPr txBox="1"/>
              <p:nvPr/>
            </p:nvSpPr>
            <p:spPr>
              <a:xfrm>
                <a:off x="2516427" y="3626787"/>
                <a:ext cx="435711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𝑑𝑖𝑠𝑡𝑖𝑛𝑐𝑡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                          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F645807-FB1F-456C-816E-869D3CC597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6427" y="3626787"/>
                <a:ext cx="4357117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9035888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5DAF261-37B8-40BB-B56E-F9FE0FF1220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5779008" y="365125"/>
                <a:ext cx="5574792" cy="1325563"/>
              </a:xfrm>
            </p:spPr>
            <p:txBody>
              <a:bodyPr/>
              <a:lstStyle/>
              <a:p>
                <a:r>
                  <a:rPr lang="en-US" dirty="0"/>
                  <a:t>Relational algebra using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</m:oMath>
                </a14:m>
                <a:r>
                  <a:rPr lang="en-US" dirty="0"/>
                  <a:t>-set operations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5DAF261-37B8-40BB-B56E-F9FE0FF1220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5779008" y="365125"/>
                <a:ext cx="5574792" cy="1325563"/>
              </a:xfrm>
              <a:blipFill>
                <a:blip r:embed="rId2"/>
                <a:stretch>
                  <a:fillRect l="-4372" t="-13364" r="-5246" b="-21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1A46B36-3850-4986-B63C-CA5911ED913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865574" y="1825625"/>
                <a:ext cx="6053630" cy="4351338"/>
              </a:xfrm>
            </p:spPr>
            <p:txBody>
              <a:bodyPr/>
              <a:lstStyle/>
              <a:p>
                <a:r>
                  <a:rPr lang="en-US" dirty="0"/>
                  <a:t>Recursively defined on query structure</a:t>
                </a:r>
              </a:p>
              <a:p>
                <a:r>
                  <a:rPr lang="en-US" dirty="0"/>
                  <a:t>Many operations require a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𝑑𝑖𝑠𝑡𝑖𝑛𝑐𝑡</m:t>
                    </m:r>
                  </m:oMath>
                </a14:m>
                <a:endParaRPr lang="en-US" i="1" dirty="0"/>
              </a:p>
              <a:p>
                <a:pPr lvl="1"/>
                <a:r>
                  <a:rPr lang="en-US" dirty="0"/>
                  <a:t>(But many can be removed)</a:t>
                </a:r>
              </a:p>
              <a:p>
                <a:r>
                  <a:rPr lang="en-US" dirty="0"/>
                  <a:t>The other operations are all</a:t>
                </a:r>
                <a:br>
                  <a:rPr lang="en-US" dirty="0"/>
                </a:br>
                <a:r>
                  <a:rPr lang="en-US" dirty="0"/>
                  <a:t>linear or bilinear</a:t>
                </a:r>
              </a:p>
              <a:p>
                <a:endParaRPr lang="en-US" i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1A46B36-3850-4986-B63C-CA5911ED913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65574" y="1825625"/>
                <a:ext cx="6053630" cy="4351338"/>
              </a:xfrm>
              <a:blipFill>
                <a:blip r:embed="rId3"/>
                <a:stretch>
                  <a:fillRect l="-1813" t="-2241" r="-6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D6BA36-3777-443E-8425-F53F76A3B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49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21EFA34-E567-40CA-92B7-4C1498C248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8226" cy="685800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7EBCFBC3-70EA-4476-BF40-F96B5D541257}"/>
              </a:ext>
            </a:extLst>
          </p:cNvPr>
          <p:cNvSpPr/>
          <p:nvPr/>
        </p:nvSpPr>
        <p:spPr>
          <a:xfrm>
            <a:off x="3378556" y="1154805"/>
            <a:ext cx="476519" cy="34343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BC3A319-8F50-4E32-B6F0-B7261CDEB82D}"/>
              </a:ext>
            </a:extLst>
          </p:cNvPr>
          <p:cNvSpPr/>
          <p:nvPr/>
        </p:nvSpPr>
        <p:spPr>
          <a:xfrm>
            <a:off x="3318454" y="1876022"/>
            <a:ext cx="476519" cy="34343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461CBD3-D2B3-427C-A261-57D0889E9E6C}"/>
              </a:ext>
            </a:extLst>
          </p:cNvPr>
          <p:cNvSpPr/>
          <p:nvPr/>
        </p:nvSpPr>
        <p:spPr>
          <a:xfrm>
            <a:off x="3337201" y="2528552"/>
            <a:ext cx="476519" cy="34343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4035D1E-00C0-432F-80C5-98A3686E0BC5}"/>
              </a:ext>
            </a:extLst>
          </p:cNvPr>
          <p:cNvSpPr/>
          <p:nvPr/>
        </p:nvSpPr>
        <p:spPr>
          <a:xfrm>
            <a:off x="3407464" y="3151031"/>
            <a:ext cx="778170" cy="39495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F4FE33C-40DE-4A7A-A93A-03737C8B3AA0}"/>
              </a:ext>
            </a:extLst>
          </p:cNvPr>
          <p:cNvSpPr/>
          <p:nvPr/>
        </p:nvSpPr>
        <p:spPr>
          <a:xfrm>
            <a:off x="3371546" y="3825024"/>
            <a:ext cx="476519" cy="34343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C57F0166-CD0D-4127-8B59-CF3E6C09E686}"/>
              </a:ext>
            </a:extLst>
          </p:cNvPr>
          <p:cNvSpPr/>
          <p:nvPr/>
        </p:nvSpPr>
        <p:spPr>
          <a:xfrm>
            <a:off x="3370404" y="4547314"/>
            <a:ext cx="476519" cy="34343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B363A2C-A18D-4912-8A1D-5B5495D0BB02}"/>
              </a:ext>
            </a:extLst>
          </p:cNvPr>
          <p:cNvSpPr/>
          <p:nvPr/>
        </p:nvSpPr>
        <p:spPr>
          <a:xfrm>
            <a:off x="3370403" y="5370490"/>
            <a:ext cx="476519" cy="34343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7592CEE3-5D92-4234-BE32-5A486FDC22C1}"/>
              </a:ext>
            </a:extLst>
          </p:cNvPr>
          <p:cNvSpPr/>
          <p:nvPr/>
        </p:nvSpPr>
        <p:spPr>
          <a:xfrm>
            <a:off x="3507778" y="6176963"/>
            <a:ext cx="476519" cy="34343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6F60A346-FDEB-4051-B7FC-C6F8F018ECD2}"/>
              </a:ext>
            </a:extLst>
          </p:cNvPr>
          <p:cNvSpPr/>
          <p:nvPr/>
        </p:nvSpPr>
        <p:spPr>
          <a:xfrm>
            <a:off x="3216996" y="6353576"/>
            <a:ext cx="476519" cy="34343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92250A32-C3CD-4F63-A181-BF98900F8455}"/>
              </a:ext>
            </a:extLst>
          </p:cNvPr>
          <p:cNvSpPr/>
          <p:nvPr/>
        </p:nvSpPr>
        <p:spPr>
          <a:xfrm>
            <a:off x="6096000" y="3257803"/>
            <a:ext cx="2643053" cy="34239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348BE9E-D8D4-FA03-7606-F8BC31C823C0}"/>
              </a:ext>
            </a:extLst>
          </p:cNvPr>
          <p:cNvSpPr/>
          <p:nvPr/>
        </p:nvSpPr>
        <p:spPr>
          <a:xfrm>
            <a:off x="4004265" y="1157006"/>
            <a:ext cx="608246" cy="343437"/>
          </a:xfrm>
          <a:prstGeom prst="ellipse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2B631A9-4B08-99B9-2B41-4602910264A3}"/>
              </a:ext>
            </a:extLst>
          </p:cNvPr>
          <p:cNvSpPr/>
          <p:nvPr/>
        </p:nvSpPr>
        <p:spPr>
          <a:xfrm>
            <a:off x="10053965" y="2414788"/>
            <a:ext cx="1299833" cy="343437"/>
          </a:xfrm>
          <a:prstGeom prst="ellipse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ABE586C-98F7-E1FA-6271-EAA3E2D94A43}"/>
              </a:ext>
            </a:extLst>
          </p:cNvPr>
          <p:cNvSpPr/>
          <p:nvPr/>
        </p:nvSpPr>
        <p:spPr>
          <a:xfrm>
            <a:off x="3984297" y="1876021"/>
            <a:ext cx="608246" cy="343437"/>
          </a:xfrm>
          <a:prstGeom prst="ellipse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E674BCC-ECED-0399-1336-B51B45327994}"/>
              </a:ext>
            </a:extLst>
          </p:cNvPr>
          <p:cNvSpPr/>
          <p:nvPr/>
        </p:nvSpPr>
        <p:spPr>
          <a:xfrm>
            <a:off x="3738604" y="2510775"/>
            <a:ext cx="595585" cy="343437"/>
          </a:xfrm>
          <a:prstGeom prst="ellipse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6F1B9B10-E186-95C9-26D1-D3D77D331D5A}"/>
              </a:ext>
            </a:extLst>
          </p:cNvPr>
          <p:cNvSpPr/>
          <p:nvPr/>
        </p:nvSpPr>
        <p:spPr>
          <a:xfrm>
            <a:off x="4185634" y="3176787"/>
            <a:ext cx="608246" cy="343437"/>
          </a:xfrm>
          <a:prstGeom prst="ellipse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FC2B0BFC-6F2A-5AA1-848C-E2252BBCA531}"/>
              </a:ext>
            </a:extLst>
          </p:cNvPr>
          <p:cNvSpPr/>
          <p:nvPr/>
        </p:nvSpPr>
        <p:spPr>
          <a:xfrm>
            <a:off x="4128015" y="6176962"/>
            <a:ext cx="608246" cy="343437"/>
          </a:xfrm>
          <a:prstGeom prst="ellipse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3D88C34D-C16B-0C1C-AE58-F2B41D6987E2}"/>
              </a:ext>
            </a:extLst>
          </p:cNvPr>
          <p:cNvSpPr/>
          <p:nvPr/>
        </p:nvSpPr>
        <p:spPr>
          <a:xfrm>
            <a:off x="5865574" y="1877064"/>
            <a:ext cx="1996473" cy="342394"/>
          </a:xfrm>
          <a:prstGeom prst="ellipse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7A000202-EF52-F27B-E082-0B4C5B473795}"/>
              </a:ext>
            </a:extLst>
          </p:cNvPr>
          <p:cNvSpPr/>
          <p:nvPr/>
        </p:nvSpPr>
        <p:spPr>
          <a:xfrm>
            <a:off x="2856838" y="442870"/>
            <a:ext cx="1996473" cy="342394"/>
          </a:xfrm>
          <a:prstGeom prst="ellipse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10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9" grpId="0" animBg="1"/>
      <p:bldP spid="14" grpId="0" animBg="1"/>
      <p:bldP spid="15" grpId="0" animBg="1"/>
      <p:bldP spid="20" grpId="0" animBg="1"/>
      <p:bldP spid="21" grpId="0" animBg="1"/>
      <p:bldP spid="24" grpId="0" animBg="1"/>
      <p:bldP spid="25" grpId="0" animBg="1"/>
      <p:bldP spid="26" grpId="0" animBg="1"/>
      <p:bldP spid="31" grpId="0" animBg="1"/>
      <p:bldP spid="16" grpId="0" animBg="1"/>
      <p:bldP spid="17" grpId="0" animBg="1"/>
      <p:bldP spid="18" grpId="0" animBg="1"/>
      <p:bldP spid="19" grpId="0" animBg="1"/>
      <p:bldP spid="32" grpId="0" animBg="1"/>
      <p:bldP spid="33" grpId="0" animBg="1"/>
      <p:bldP spid="34" grpId="0" animBg="1"/>
      <p:bldP spid="3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old picture frame&#10;&#10;Description automatically generated with medium confidence">
            <a:extLst>
              <a:ext uri="{FF2B5EF4-FFF2-40B4-BE49-F238E27FC236}">
                <a16:creationId xmlns:a16="http://schemas.microsoft.com/office/drawing/2014/main" id="{CBA93F4D-67DA-4C00-A826-6D69DC590D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rot="5400000">
            <a:off x="2981198" y="-577098"/>
            <a:ext cx="7079352" cy="788785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8E24F5C-4340-4D3A-B065-125A5B86B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7945" y="923925"/>
            <a:ext cx="2588491" cy="1325563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9C1E40-3AA4-43F6-A029-D08F2910CB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48364" y="2084833"/>
            <a:ext cx="5789403" cy="4092130"/>
          </a:xfrm>
        </p:spPr>
        <p:txBody>
          <a:bodyPr/>
          <a:lstStyle/>
          <a:p>
            <a:r>
              <a:rPr lang="en-US" b="1" dirty="0"/>
              <a:t>Stream computations</a:t>
            </a:r>
          </a:p>
          <a:p>
            <a:r>
              <a:rPr lang="en-US" dirty="0"/>
              <a:t>Databases as streaming systems</a:t>
            </a:r>
          </a:p>
          <a:p>
            <a:r>
              <a:rPr lang="en-US" dirty="0"/>
              <a:t>Incremental computation on streams</a:t>
            </a:r>
          </a:p>
          <a:p>
            <a:r>
              <a:rPr lang="en-US" dirty="0"/>
              <a:t>Optimizing incremental circuits</a:t>
            </a:r>
          </a:p>
          <a:p>
            <a:r>
              <a:rPr lang="en-US" dirty="0"/>
              <a:t>DB queries in DBSP</a:t>
            </a:r>
          </a:p>
          <a:p>
            <a:r>
              <a:rPr lang="en-US" dirty="0"/>
              <a:t>Implementation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6DC132-34BF-46BA-ADFB-886912ED0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16196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A072D9-04EF-4734-8756-0E977888C7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01066"/>
          </a:xfrm>
        </p:spPr>
        <p:txBody>
          <a:bodyPr/>
          <a:lstStyle/>
          <a:p>
            <a:r>
              <a:rPr lang="en-US" sz="4400" dirty="0"/>
              <a:t>Algorithm for incremental view maintenance	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979293-AC7A-4DE7-9035-DDEE944BE43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39147" y="1712259"/>
                <a:ext cx="10515600" cy="4644091"/>
              </a:xfrm>
            </p:spPr>
            <p:txBody>
              <a:bodyPr>
                <a:normAutofit/>
              </a:bodyPr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US" sz="3200" dirty="0"/>
                  <a:t>Translate recursively a DB query into a circuit </a:t>
                </a:r>
                <a14:m>
                  <m:oMath xmlns:m="http://schemas.openxmlformats.org/officeDocument/2006/math">
                    <m:r>
                      <a:rPr lang="en-US" sz="3200" i="1" dirty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sz="3200" dirty="0"/>
                  <a:t> on </a:t>
                </a:r>
                <a14:m>
                  <m:oMath xmlns:m="http://schemas.openxmlformats.org/officeDocument/2006/math">
                    <m:r>
                      <a:rPr lang="en-US" sz="32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</m:oMath>
                </a14:m>
                <a:r>
                  <a:rPr lang="en-US" sz="3200" dirty="0"/>
                  <a:t>-sets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sz="3200" dirty="0"/>
                  <a:t>Lift circuit to compute on streams: </a:t>
                </a:r>
                <a14:m>
                  <m:oMath xmlns:m="http://schemas.openxmlformats.org/officeDocument/2006/math">
                    <m:r>
                      <a:rPr lang="en-US" sz="3200" b="0" i="1" dirty="0" smtClean="0">
                        <a:latin typeface="Cambria Math" panose="02040503050406030204" pitchFamily="18" charset="0"/>
                      </a:rPr>
                      <m:t>↑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endParaRPr lang="en-US" sz="3200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sz="3200" dirty="0"/>
                  <a:t>Build incremental version of lifted circuit: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(↑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32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</m:sup>
                      </m:sSup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≝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∘↑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∘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 sz="2800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sz="3200" b="0" dirty="0"/>
                  <a:t>Optimize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3200" b="0" i="0" dirty="0" smtClean="0">
                            <a:latin typeface="Cambria Math" panose="02040503050406030204" pitchFamily="18" charset="0"/>
                          </a:rPr>
                          <m:t>Δ</m:t>
                        </m:r>
                      </m:sup>
                    </m:sSup>
                  </m:oMath>
                </a14:m>
                <a:r>
                  <a:rPr lang="en-US" sz="3200" b="0" dirty="0"/>
                  <a:t> using structural recursion: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𝑄</m:t>
                      </m:r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∘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Δ</m:t>
                          </m:r>
                        </m:sup>
                      </m:sSup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Δ</m:t>
                          </m:r>
                        </m:sup>
                      </m:sSup>
                      <m:r>
                        <a:rPr lang="en-US" sz="2800" i="1">
                          <a:latin typeface="Cambria Math" panose="02040503050406030204" pitchFamily="18" charset="0"/>
                        </a:rPr>
                        <m:t>∘</m:t>
                      </m:r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Δ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  <a:p>
                <a:pPr marL="457200" lvl="1" indent="0">
                  <a:buNone/>
                </a:pPr>
                <a:endParaRPr lang="en-US" sz="2800" dirty="0"/>
              </a:p>
              <a:p>
                <a:pPr marL="457200" lvl="1" indent="0">
                  <a:buNone/>
                </a:pPr>
                <a:r>
                  <a:rPr lang="en-US" sz="2800" dirty="0"/>
                  <a:t>This algorithm is deterministic. There are no heuristics.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979293-AC7A-4DE7-9035-DDEE944BE43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39147" y="1712259"/>
                <a:ext cx="10515600" cy="4644091"/>
              </a:xfrm>
              <a:blipFill>
                <a:blip r:embed="rId2"/>
                <a:stretch>
                  <a:fillRect l="-1507" t="-30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7FAC5D-8D90-4457-86C1-C8EE0ED6B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81564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C18607-5561-4818-8B72-DAAD6F6F16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DBSP can also express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6CE1CA-9AF2-4E3A-934F-A0A744E76A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Nested collections</a:t>
            </a:r>
          </a:p>
          <a:p>
            <a:pPr lvl="1"/>
            <a:r>
              <a:rPr lang="en-US" dirty="0"/>
              <a:t>Group-by (linear!)</a:t>
            </a:r>
          </a:p>
          <a:p>
            <a:pPr lvl="1"/>
            <a:r>
              <a:rPr lang="en-US" dirty="0" err="1"/>
              <a:t>Flatmap</a:t>
            </a:r>
            <a:r>
              <a:rPr lang="en-US" dirty="0"/>
              <a:t> (linear!)</a:t>
            </a:r>
          </a:p>
          <a:p>
            <a:r>
              <a:rPr lang="en-US" dirty="0"/>
              <a:t>Aggregation</a:t>
            </a:r>
          </a:p>
          <a:p>
            <a:r>
              <a:rPr lang="en-US"/>
              <a:t>Recursive queries (fixed points)</a:t>
            </a:r>
            <a:endParaRPr lang="en-US" dirty="0"/>
          </a:p>
          <a:p>
            <a:r>
              <a:rPr lang="en-US" dirty="0"/>
              <a:t>Streaming joins, streaming windows </a:t>
            </a:r>
          </a:p>
          <a:p>
            <a:r>
              <a:rPr lang="en-US" dirty="0"/>
              <a:t>Relational while queries (“Turing complete queries”)</a:t>
            </a:r>
          </a:p>
          <a:p>
            <a:endParaRPr lang="en-US" dirty="0"/>
          </a:p>
          <a:p>
            <a:r>
              <a:rPr lang="en-US" dirty="0"/>
              <a:t>We don’t have a characterization of the power of DBSP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9FDEEF-CE84-46B2-B42A-2E2DEE18A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51</a:t>
            </a:fld>
            <a:endParaRPr lang="en-US"/>
          </a:p>
        </p:txBody>
      </p:sp>
      <p:pic>
        <p:nvPicPr>
          <p:cNvPr id="8" name="Picture 7" descr="Microphone on blurred dark scene">
            <a:extLst>
              <a:ext uri="{FF2B5EF4-FFF2-40B4-BE49-F238E27FC236}">
                <a16:creationId xmlns:a16="http://schemas.microsoft.com/office/drawing/2014/main" id="{E257B5FF-CDA5-03A0-BE87-A925FD0FF33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659" r="34687"/>
          <a:stretch/>
        </p:blipFill>
        <p:spPr>
          <a:xfrm flipH="1">
            <a:off x="6668216" y="586596"/>
            <a:ext cx="2719415" cy="1918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33518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old picture frame&#10;&#10;Description automatically generated with medium confidence">
            <a:extLst>
              <a:ext uri="{FF2B5EF4-FFF2-40B4-BE49-F238E27FC236}">
                <a16:creationId xmlns:a16="http://schemas.microsoft.com/office/drawing/2014/main" id="{CBA93F4D-67DA-4C00-A826-6D69DC590D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rot="5400000">
            <a:off x="2981198" y="-577098"/>
            <a:ext cx="7079352" cy="788785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8E24F5C-4340-4D3A-B065-125A5B86B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7945" y="923925"/>
            <a:ext cx="2588491" cy="1325563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9C1E40-3AA4-43F6-A029-D08F2910CB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48364" y="2414017"/>
            <a:ext cx="6088167" cy="3762946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Stream computations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Databases as streaming systems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Incremental computation on streams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Optimizing incremental circuits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DB Queries in DBSP</a:t>
            </a:r>
          </a:p>
          <a:p>
            <a:r>
              <a:rPr lang="en-US" b="1" dirty="0"/>
              <a:t>Implementation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6DC132-34BF-46BA-ADFB-886912ED0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3046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44AA3-5277-48CC-390B-BC34F58E3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Formal verification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AEEA20-CE7B-98D9-92AA-4CFDEF0869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Theory was verified using the Lean theorem prover</a:t>
            </a:r>
          </a:p>
          <a:p>
            <a:r>
              <a:rPr lang="en-US" dirty="0"/>
              <a:t>Work done by Tej Chajed</a:t>
            </a:r>
            <a:endParaRPr lang="en-US" sz="2800" dirty="0"/>
          </a:p>
          <a:p>
            <a:r>
              <a:rPr lang="en-US" sz="2800" dirty="0">
                <a:hlinkClick r:id="rId2"/>
              </a:rPr>
              <a:t>https://github.com/tchajed/database-stream-processing-theory</a:t>
            </a:r>
            <a:r>
              <a:rPr lang="en-US" sz="2800" dirty="0"/>
              <a:t> </a:t>
            </a:r>
          </a:p>
          <a:p>
            <a:r>
              <a:rPr lang="en-US" dirty="0"/>
              <a:t>First formally-specified and formally-verified theory </a:t>
            </a:r>
            <a:br>
              <a:rPr lang="en-US" dirty="0"/>
            </a:br>
            <a:r>
              <a:rPr lang="en-US" dirty="0"/>
              <a:t>of incremental view maintenance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193F8C-CC05-1BFE-11AB-EDC70DE2B0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53</a:t>
            </a:fld>
            <a:endParaRPr lang="en-US"/>
          </a:p>
        </p:txBody>
      </p:sp>
      <p:pic>
        <p:nvPicPr>
          <p:cNvPr id="6" name="Picture 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D26AD3A7-DD71-5AAF-A5FF-714BD7BF54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2473" y="4495627"/>
            <a:ext cx="4345229" cy="1353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97403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heetah running quickly with motion blur">
            <a:extLst>
              <a:ext uri="{FF2B5EF4-FFF2-40B4-BE49-F238E27FC236}">
                <a16:creationId xmlns:a16="http://schemas.microsoft.com/office/drawing/2014/main" id="{16C347B1-D83F-8EAE-A2E8-10CCAB684A6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806" r="43563" b="26797"/>
          <a:stretch/>
        </p:blipFill>
        <p:spPr>
          <a:xfrm>
            <a:off x="6105743" y="4398153"/>
            <a:ext cx="5719434" cy="232332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7DBD767-4627-EF26-7428-B46BD5D8E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DBSP Library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1639EA-3D3F-90DC-3781-1E28C689D2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4251"/>
            <a:ext cx="10515600" cy="4997302"/>
          </a:xfrm>
        </p:spPr>
        <p:txBody>
          <a:bodyPr>
            <a:normAutofit/>
          </a:bodyPr>
          <a:lstStyle/>
          <a:p>
            <a:r>
              <a:rPr lang="en-US" dirty="0">
                <a:hlinkClick r:id="rId3"/>
              </a:rPr>
              <a:t>https://crates.io/crates/dbsp</a:t>
            </a:r>
            <a:r>
              <a:rPr lang="en-US" dirty="0"/>
              <a:t> </a:t>
            </a:r>
          </a:p>
          <a:p>
            <a:r>
              <a:rPr lang="en-US" dirty="0"/>
              <a:t>MIT license</a:t>
            </a:r>
          </a:p>
          <a:p>
            <a:r>
              <a:rPr lang="en-US" dirty="0"/>
              <a:t>Rust framework to describe DBSP circuits</a:t>
            </a:r>
          </a:p>
          <a:p>
            <a:r>
              <a:rPr lang="en-US" dirty="0"/>
              <a:t>Support for relational algebra, nested relations, aggregates, etc.</a:t>
            </a:r>
          </a:p>
          <a:p>
            <a:r>
              <a:rPr lang="en-US" dirty="0"/>
              <a:t>Implementation of the basic incremental operators</a:t>
            </a:r>
          </a:p>
          <a:p>
            <a:r>
              <a:rPr lang="en-US" dirty="0"/>
              <a:t>Multi-core execution</a:t>
            </a:r>
          </a:p>
          <a:p>
            <a:r>
              <a:rPr lang="en-US" dirty="0"/>
              <a:t>Currently in-memory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E7D0A8-20DB-1751-E94C-8082FEFC86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75566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A949EA-83EF-2CF1-151D-029216B7B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to DBSP compiler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F71B5B-BDB9-8186-1DAC-7343488D13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3647" y="1545387"/>
            <a:ext cx="10802679" cy="2588837"/>
          </a:xfrm>
        </p:spPr>
        <p:txBody>
          <a:bodyPr>
            <a:normAutofit/>
          </a:bodyPr>
          <a:lstStyle/>
          <a:p>
            <a:r>
              <a:rPr lang="en-US" dirty="0">
                <a:hlinkClick r:id="rId3"/>
              </a:rPr>
              <a:t>https://github.com/feldera/feldera/tree/main/sql-to-dbsp-compiler</a:t>
            </a:r>
            <a:r>
              <a:rPr lang="en-US" dirty="0"/>
              <a:t> </a:t>
            </a:r>
          </a:p>
          <a:p>
            <a:r>
              <a:rPr lang="en-US" dirty="0"/>
              <a:t>MIT license</a:t>
            </a:r>
          </a:p>
          <a:p>
            <a:r>
              <a:rPr lang="en-US" dirty="0"/>
              <a:t>Generates Rust/native code programs using DBSP as a runtime</a:t>
            </a:r>
          </a:p>
          <a:p>
            <a:r>
              <a:rPr lang="en-US" dirty="0"/>
              <a:t>Based on Apache Calcite</a:t>
            </a:r>
          </a:p>
          <a:p>
            <a:r>
              <a:rPr lang="en-US" dirty="0"/>
              <a:t>Passes all 5+ million </a:t>
            </a:r>
            <a:r>
              <a:rPr lang="en-US" dirty="0" err="1"/>
              <a:t>Sql</a:t>
            </a:r>
            <a:r>
              <a:rPr lang="en-US" dirty="0"/>
              <a:t> Logic Test tests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CFA4AA-439C-F136-44F3-2E1D8B657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55</a:t>
            </a:fld>
            <a:endParaRPr lang="en-US"/>
          </a:p>
        </p:txBody>
      </p:sp>
      <p:pic>
        <p:nvPicPr>
          <p:cNvPr id="5" name="Picture 4" descr="Icon, funnel chart&#10;&#10;Description automatically generated">
            <a:extLst>
              <a:ext uri="{FF2B5EF4-FFF2-40B4-BE49-F238E27FC236}">
                <a16:creationId xmlns:a16="http://schemas.microsoft.com/office/drawing/2014/main" id="{595DFC5A-1B0A-110C-8BAF-1DFB07AE97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2406769" y="4095543"/>
            <a:ext cx="2308599" cy="2308599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47B37E8A-9903-6714-4783-BA06F578FE52}"/>
              </a:ext>
            </a:extLst>
          </p:cNvPr>
          <p:cNvSpPr/>
          <p:nvPr/>
        </p:nvSpPr>
        <p:spPr>
          <a:xfrm>
            <a:off x="5071416" y="4763124"/>
            <a:ext cx="1095555" cy="8798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picture containing grass, water, outdoor, plant&#10;&#10;Description automatically generated">
            <a:extLst>
              <a:ext uri="{FF2B5EF4-FFF2-40B4-BE49-F238E27FC236}">
                <a16:creationId xmlns:a16="http://schemas.microsoft.com/office/drawing/2014/main" id="{5038FA9C-A853-4F73-3EA4-87C0109B7EE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9571" y="3908652"/>
            <a:ext cx="1941630" cy="2588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44248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507A74-BA96-077C-E5BA-1CE9E4EB62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7204"/>
            <a:ext cx="11102266" cy="5460798"/>
          </a:xfrm>
        </p:spPr>
        <p:txBody>
          <a:bodyPr>
            <a:normAutofit lnSpcReduction="10000"/>
          </a:bodyPr>
          <a:lstStyle/>
          <a:p>
            <a:r>
              <a:rPr lang="en-US" sz="3200" dirty="0"/>
              <a:t>Early-stage start-up to build this software stack</a:t>
            </a:r>
          </a:p>
          <a:p>
            <a:r>
              <a:rPr lang="en-US" sz="3200" dirty="0"/>
              <a:t>Founded May 2023</a:t>
            </a:r>
          </a:p>
          <a:p>
            <a:r>
              <a:rPr lang="en-US" sz="3200" dirty="0"/>
              <a:t>Seed fund by </a:t>
            </a:r>
            <a:r>
              <a:rPr lang="en-US" sz="3200" dirty="0" err="1"/>
              <a:t>Costanoa</a:t>
            </a:r>
            <a:r>
              <a:rPr lang="en-US" sz="3200" dirty="0"/>
              <a:t> Ventures</a:t>
            </a:r>
          </a:p>
          <a:p>
            <a:r>
              <a:rPr lang="en-US" sz="3200" dirty="0"/>
              <a:t>Building the software stack</a:t>
            </a:r>
          </a:p>
          <a:p>
            <a:pPr lvl="1"/>
            <a:r>
              <a:rPr lang="en-US" sz="2800" dirty="0"/>
              <a:t>Core runtime</a:t>
            </a:r>
          </a:p>
          <a:p>
            <a:pPr lvl="1"/>
            <a:r>
              <a:rPr lang="en-US" sz="2800" dirty="0"/>
              <a:t>SQL compiler</a:t>
            </a:r>
          </a:p>
          <a:p>
            <a:pPr lvl="1"/>
            <a:r>
              <a:rPr lang="en-US" sz="2800" dirty="0"/>
              <a:t>Documentation</a:t>
            </a:r>
          </a:p>
          <a:p>
            <a:pPr lvl="1"/>
            <a:r>
              <a:rPr lang="en-US" sz="2800" dirty="0"/>
              <a:t>Fault-tolerance</a:t>
            </a:r>
          </a:p>
          <a:p>
            <a:pPr lvl="1"/>
            <a:r>
              <a:rPr lang="en-US" sz="2800" dirty="0"/>
              <a:t>Scale-out</a:t>
            </a:r>
          </a:p>
          <a:p>
            <a:pPr lvl="1"/>
            <a:r>
              <a:rPr lang="en-US" sz="2800" dirty="0"/>
              <a:t>Cloud service</a:t>
            </a:r>
          </a:p>
          <a:p>
            <a:pPr lvl="1"/>
            <a:r>
              <a:rPr lang="en-US" sz="2800" dirty="0"/>
              <a:t>Connectors to other systems (Kafka, CDC, Snowflake, etc.)</a:t>
            </a:r>
          </a:p>
          <a:p>
            <a:pPr lvl="1"/>
            <a:r>
              <a:rPr lang="en-US" sz="2800" dirty="0"/>
              <a:t>Web user interface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E89589-37AF-EF92-5B09-75593CE44E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56</a:t>
            </a:fld>
            <a:endParaRPr 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B280EA21-65F7-29D7-8C1F-9960A9EC9A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48545" y="373670"/>
            <a:ext cx="2901893" cy="789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00913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6D34E8-1DE2-3948-B390-E19E8C2B6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373BE9-1C34-7076-3E93-000BD3E47E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3" y="1409868"/>
            <a:ext cx="11600060" cy="5244931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Streaming systems run forever</a:t>
            </a:r>
          </a:p>
          <a:p>
            <a:r>
              <a:rPr lang="en-US" dirty="0"/>
              <a:t>A table is the integral of a stream</a:t>
            </a:r>
          </a:p>
          <a:p>
            <a:r>
              <a:rPr lang="en-US" dirty="0"/>
              <a:t>A transaction is the delta of a database</a:t>
            </a:r>
          </a:p>
          <a:p>
            <a:endParaRPr lang="en-US" dirty="0"/>
          </a:p>
          <a:p>
            <a:r>
              <a:rPr lang="en-US" dirty="0"/>
              <a:t>The right definition of IVM:</a:t>
            </a:r>
            <a:br>
              <a:rPr lang="en-US" dirty="0"/>
            </a:br>
            <a:r>
              <a:rPr lang="en-US" dirty="0"/>
              <a:t>	</a:t>
            </a:r>
            <a:r>
              <a:rPr lang="en-US" dirty="0">
                <a:solidFill>
                  <a:srgbClr val="FF0000"/>
                </a:solidFill>
              </a:rPr>
              <a:t>computing changes to views given changes to tables</a:t>
            </a:r>
          </a:p>
          <a:p>
            <a:r>
              <a:rPr lang="en-US" dirty="0"/>
              <a:t>IVM systems are streaming systems</a:t>
            </a:r>
          </a:p>
          <a:p>
            <a:r>
              <a:rPr lang="en-US" dirty="0"/>
              <a:t>Almost any query has an efficient incremental implementation</a:t>
            </a:r>
          </a:p>
          <a:p>
            <a:pPr lvl="1"/>
            <a:r>
              <a:rPr lang="en-US" dirty="0"/>
              <a:t>The algorithm to </a:t>
            </a:r>
            <a:r>
              <a:rPr lang="en-US" dirty="0" err="1"/>
              <a:t>incrementalize</a:t>
            </a:r>
            <a:r>
              <a:rPr lang="en-US" dirty="0"/>
              <a:t> a given query is plan trivial:</a:t>
            </a:r>
          </a:p>
          <a:p>
            <a:pPr lvl="1"/>
            <a:r>
              <a:rPr lang="en-US" dirty="0"/>
              <a:t>Just incrementalize each primitive operator in the query</a:t>
            </a:r>
          </a:p>
          <a:p>
            <a:pPr lvl="1"/>
            <a:endParaRPr lang="en-US" dirty="0"/>
          </a:p>
          <a:p>
            <a:r>
              <a:rPr lang="en-US" dirty="0"/>
              <a:t>We built all this stuff as O/S</a:t>
            </a:r>
          </a:p>
          <a:p>
            <a:r>
              <a:rPr lang="en-US" dirty="0"/>
              <a:t>If you have a streaming or IVM problem, consider trying DBSP/Feldera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3CE18C-50F2-C07B-251B-3405603A4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57</a:t>
            </a:fld>
            <a:endParaRPr lang="en-US"/>
          </a:p>
        </p:txBody>
      </p:sp>
      <p:pic>
        <p:nvPicPr>
          <p:cNvPr id="5" name="Picture 4" descr="A picture containing grass, water, outdoor, plant&#10;&#10;Description automatically generated">
            <a:extLst>
              <a:ext uri="{FF2B5EF4-FFF2-40B4-BE49-F238E27FC236}">
                <a16:creationId xmlns:a16="http://schemas.microsoft.com/office/drawing/2014/main" id="{72CF9228-EDE1-0AE3-F023-D8696A2768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2850" y="1365572"/>
            <a:ext cx="3174636" cy="4232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037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Content Placeholder 18" descr="A picture containing box, brick, wooden, building material&#10;&#10;Description automatically generated">
            <a:extLst>
              <a:ext uri="{FF2B5EF4-FFF2-40B4-BE49-F238E27FC236}">
                <a16:creationId xmlns:a16="http://schemas.microsoft.com/office/drawing/2014/main" id="{D462D430-E832-9070-1CB4-E26272AA89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55" r="22237" b="3454"/>
          <a:stretch/>
        </p:blipFill>
        <p:spPr>
          <a:xfrm>
            <a:off x="3278911" y="433717"/>
            <a:ext cx="5615708" cy="5879339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B9739E-CB7C-403C-3A50-315E185054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58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8E09323-4A0C-CED6-AFC1-D9079E4333E4}"/>
              </a:ext>
            </a:extLst>
          </p:cNvPr>
          <p:cNvSpPr/>
          <p:nvPr/>
        </p:nvSpPr>
        <p:spPr>
          <a:xfrm>
            <a:off x="2944558" y="2020343"/>
            <a:ext cx="3142207" cy="3154710"/>
          </a:xfrm>
          <a:prstGeom prst="rect">
            <a:avLst/>
          </a:prstGeom>
          <a:noFill/>
          <a:scene3d>
            <a:camera prst="isometricLeftDown">
              <a:rot lat="1500001" lon="2700000" rev="0"/>
            </a:camera>
            <a:lightRig rig="threePt" dir="t"/>
          </a:scene3d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99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DB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34592A7-4C23-6F36-2A17-0036AC91621C}"/>
              </a:ext>
            </a:extLst>
          </p:cNvPr>
          <p:cNvSpPr/>
          <p:nvPr/>
        </p:nvSpPr>
        <p:spPr>
          <a:xfrm>
            <a:off x="5044284" y="2145118"/>
            <a:ext cx="4456669" cy="3154710"/>
          </a:xfrm>
          <a:prstGeom prst="rect">
            <a:avLst/>
          </a:prstGeom>
          <a:noFill/>
          <a:scene3d>
            <a:camera prst="orthographicFront">
              <a:rot lat="21042452" lon="3886768" rev="52518"/>
            </a:camera>
            <a:lightRig rig="threePt" dir="t"/>
          </a:scene3d>
          <a:sp3d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99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IVM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8CAA2E3-624E-E29B-90D9-06B986B66B5E}"/>
              </a:ext>
            </a:extLst>
          </p:cNvPr>
          <p:cNvSpPr/>
          <p:nvPr/>
        </p:nvSpPr>
        <p:spPr>
          <a:xfrm>
            <a:off x="5044284" y="2163591"/>
            <a:ext cx="4456669" cy="3154710"/>
          </a:xfrm>
          <a:prstGeom prst="rect">
            <a:avLst/>
          </a:prstGeom>
          <a:noFill/>
          <a:scene3d>
            <a:camera prst="orthographicFront">
              <a:rot lat="21042452" lon="3886768" rev="52518"/>
            </a:camera>
            <a:lightRig rig="threePt" dir="t"/>
          </a:scene3d>
          <a:sp3d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99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IVM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BF25493-BB5F-C0FE-AED6-C9F015600BB4}"/>
              </a:ext>
            </a:extLst>
          </p:cNvPr>
          <p:cNvSpPr/>
          <p:nvPr/>
        </p:nvSpPr>
        <p:spPr>
          <a:xfrm>
            <a:off x="3278911" y="797381"/>
            <a:ext cx="5316966" cy="1446550"/>
          </a:xfrm>
          <a:prstGeom prst="rect">
            <a:avLst/>
          </a:prstGeom>
          <a:noFill/>
          <a:scene3d>
            <a:camera prst="isometricOffAxis1Top">
              <a:rot lat="18075715" lon="18392745" rev="3758552"/>
            </a:camera>
            <a:lightRig rig="threePt" dir="t"/>
          </a:scene3d>
          <a:sp3d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stream</a:t>
            </a:r>
          </a:p>
        </p:txBody>
      </p:sp>
    </p:spTree>
    <p:extLst>
      <p:ext uri="{BB962C8B-B14F-4D97-AF65-F5344CB8AC3E}">
        <p14:creationId xmlns:p14="http://schemas.microsoft.com/office/powerpoint/2010/main" val="220804623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23DEF-4A68-48E1-8310-7143BA424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 slides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8CC54B-E395-42D5-86D1-E4F8E39F14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557D38-F0B8-4B27-928E-592F054E3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7819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E7BDDE-EA4D-4529-8D59-A22E697F0E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543"/>
            <a:ext cx="10515600" cy="1028071"/>
          </a:xfrm>
        </p:spPr>
        <p:txBody>
          <a:bodyPr/>
          <a:lstStyle/>
          <a:p>
            <a:r>
              <a:rPr lang="en-US" dirty="0"/>
              <a:t>Analog and digital signals</a:t>
            </a:r>
          </a:p>
        </p:txBody>
      </p:sp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1DFCDBFF-4969-429A-B1E6-BCC725C5854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061"/>
          <a:stretch/>
        </p:blipFill>
        <p:spPr>
          <a:xfrm>
            <a:off x="0" y="1069923"/>
            <a:ext cx="7148946" cy="2675423"/>
          </a:xfrm>
          <a:prstGeom prst="rect">
            <a:avLst/>
          </a:prstGeom>
        </p:spPr>
      </p:pic>
      <p:pic>
        <p:nvPicPr>
          <p:cNvPr id="10" name="Picture 9" descr="Chart&#10;&#10;Description automatically generated">
            <a:extLst>
              <a:ext uri="{FF2B5EF4-FFF2-40B4-BE49-F238E27FC236}">
                <a16:creationId xmlns:a16="http://schemas.microsoft.com/office/drawing/2014/main" id="{2E562D39-BCAE-4210-B7EB-31C7D281D3C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925"/>
          <a:stretch/>
        </p:blipFill>
        <p:spPr>
          <a:xfrm>
            <a:off x="4996873" y="4011164"/>
            <a:ext cx="7148946" cy="2846836"/>
          </a:xfrm>
          <a:prstGeom prst="rect">
            <a:avLst/>
          </a:prstGeom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B4CC641B-046D-4AC4-9967-E4A67C6097D6}"/>
              </a:ext>
            </a:extLst>
          </p:cNvPr>
          <p:cNvSpPr/>
          <p:nvPr/>
        </p:nvSpPr>
        <p:spPr>
          <a:xfrm rot="2256722">
            <a:off x="5882996" y="3653430"/>
            <a:ext cx="901667" cy="4880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09C49E6-F2B3-47AC-B9AB-D49B76110FE4}"/>
              </a:ext>
            </a:extLst>
          </p:cNvPr>
          <p:cNvSpPr txBox="1"/>
          <p:nvPr/>
        </p:nvSpPr>
        <p:spPr>
          <a:xfrm>
            <a:off x="6680200" y="3560680"/>
            <a:ext cx="36340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Analog to digital conversion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50C839C4-719C-4AB9-9B88-927007DBA0ED}"/>
              </a:ext>
            </a:extLst>
          </p:cNvPr>
          <p:cNvSpPr/>
          <p:nvPr/>
        </p:nvSpPr>
        <p:spPr>
          <a:xfrm rot="13140626">
            <a:off x="5205664" y="3634222"/>
            <a:ext cx="901667" cy="4880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803F041-A657-45CC-8CEE-FDDB6A90CF98}"/>
              </a:ext>
            </a:extLst>
          </p:cNvPr>
          <p:cNvSpPr txBox="1"/>
          <p:nvPr/>
        </p:nvSpPr>
        <p:spPr>
          <a:xfrm>
            <a:off x="1677178" y="3835921"/>
            <a:ext cx="36308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Digital to analog conversion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D793A1CB-D3CB-4108-89D5-F45BB6FAB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262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  <p:bldP spid="13" grpId="0" animBg="1"/>
      <p:bldP spid="14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E0DF0-A8CB-4A9F-9842-70A244D3DD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cycle rule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EEB843-6808-4E19-80BA-659AB63841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60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CE92B98-A8C7-4E41-A82D-7F490D1FE459}"/>
                  </a:ext>
                </a:extLst>
              </p:cNvPr>
              <p:cNvSpPr txBox="1"/>
              <p:nvPr/>
            </p:nvSpPr>
            <p:spPr>
              <a:xfrm>
                <a:off x="6255030" y="2327774"/>
                <a:ext cx="510705" cy="110799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⇔</m:t>
                      </m:r>
                    </m:oMath>
                  </m:oMathPara>
                </a14:m>
                <a:endParaRPr lang="en-US" sz="3600" b="0" dirty="0"/>
              </a:p>
              <a:p>
                <a:endParaRPr lang="en-US" sz="3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CE92B98-A8C7-4E41-A82D-7F490D1FE4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5030" y="2327774"/>
                <a:ext cx="510705" cy="110799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ED5011E6-2A01-4FBA-AC9F-0073502A1A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1073" y="1938528"/>
            <a:ext cx="2447512" cy="17084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DB741C0-EA8B-4299-9D66-5B113433791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436"/>
          <a:stretch/>
        </p:blipFill>
        <p:spPr>
          <a:xfrm>
            <a:off x="1624817" y="2057400"/>
            <a:ext cx="4388010" cy="137837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0915012-4545-40D3-9B22-C20BDD6D6AE7}"/>
              </a:ext>
            </a:extLst>
          </p:cNvPr>
          <p:cNvSpPr txBox="1"/>
          <p:nvPr/>
        </p:nvSpPr>
        <p:spPr>
          <a:xfrm>
            <a:off x="151562" y="3966167"/>
            <a:ext cx="10926453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Allows us to recursively incrementalize circuits with feedback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All our circuits are built from: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Sequential composition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Feedback loops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We get a structural recursion scheme for incrementalizing </a:t>
            </a:r>
            <a:r>
              <a:rPr lang="en-US" sz="2800" b="1" dirty="0"/>
              <a:t>any</a:t>
            </a:r>
            <a:r>
              <a:rPr lang="en-US" sz="2800" dirty="0"/>
              <a:t> circuit</a:t>
            </a:r>
          </a:p>
        </p:txBody>
      </p:sp>
    </p:spTree>
    <p:extLst>
      <p:ext uri="{BB962C8B-B14F-4D97-AF65-F5344CB8AC3E}">
        <p14:creationId xmlns:p14="http://schemas.microsoft.com/office/powerpoint/2010/main" val="158074626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C2D7A3-53CE-49CC-A440-EB3F01D7B3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Multiset union (can have duplicates)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DEFAC5-C72C-42EF-BF29-04A5BC70C9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2463" y="2200592"/>
            <a:ext cx="4493940" cy="1263395"/>
          </a:xfrm>
          <a:solidFill>
            <a:schemeClr val="accent6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SELECT</a:t>
            </a:r>
            <a:r>
              <a:rPr lang="en-US" dirty="0">
                <a:latin typeface="Consolas" panose="020B0609020204030204" pitchFamily="49" charset="0"/>
              </a:rPr>
              <a:t> *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FROM</a:t>
            </a:r>
            <a:r>
              <a:rPr lang="en-US" dirty="0">
                <a:latin typeface="Consolas" panose="020B0609020204030204" pitchFamily="49" charset="0"/>
              </a:rPr>
              <a:t> T1 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UNION ALL 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SELECT</a:t>
            </a:r>
            <a:r>
              <a:rPr lang="en-US" dirty="0">
                <a:latin typeface="Consolas" panose="020B0609020204030204" pitchFamily="49" charset="0"/>
              </a:rPr>
              <a:t> *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FROM</a:t>
            </a:r>
            <a:r>
              <a:rPr lang="en-US" dirty="0">
                <a:latin typeface="Consolas" panose="020B0609020204030204" pitchFamily="49" charset="0"/>
              </a:rPr>
              <a:t> T2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7D2A4A-DB8B-4785-AD54-B0FF1EE5D3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61</a:t>
            </a:fld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6BB85D2-7A4A-4D07-AEEA-9BF8E33611B8}"/>
              </a:ext>
            </a:extLst>
          </p:cNvPr>
          <p:cNvSpPr/>
          <p:nvPr/>
        </p:nvSpPr>
        <p:spPr>
          <a:xfrm>
            <a:off x="6275772" y="5426730"/>
            <a:ext cx="423334" cy="406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83DBD8-1A9D-450B-80DB-DEA83043595A}"/>
              </a:ext>
            </a:extLst>
          </p:cNvPr>
          <p:cNvSpPr txBox="1"/>
          <p:nvPr/>
        </p:nvSpPr>
        <p:spPr>
          <a:xfrm>
            <a:off x="4790005" y="4903510"/>
            <a:ext cx="5421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/>
              <a:t>T1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3DA6A6-9574-4E80-A88D-174614E672FE}"/>
              </a:ext>
            </a:extLst>
          </p:cNvPr>
          <p:cNvSpPr txBox="1"/>
          <p:nvPr/>
        </p:nvSpPr>
        <p:spPr>
          <a:xfrm>
            <a:off x="4790004" y="5833130"/>
            <a:ext cx="5421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/>
              <a:t>T2</a:t>
            </a:r>
            <a:endParaRPr lang="en-US" sz="2800" i="1" baseline="-25000" dirty="0"/>
          </a:p>
        </p:txBody>
      </p: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AFADBAF9-27B5-479A-AA7E-2E7B319973FA}"/>
              </a:ext>
            </a:extLst>
          </p:cNvPr>
          <p:cNvCxnSpPr>
            <a:stCxn id="6" idx="3"/>
            <a:endCxn id="5" idx="0"/>
          </p:cNvCxnSpPr>
          <p:nvPr/>
        </p:nvCxnSpPr>
        <p:spPr>
          <a:xfrm>
            <a:off x="5332141" y="5165120"/>
            <a:ext cx="1155298" cy="261610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34825E9A-443B-40A3-9D52-AF3B09418B51}"/>
              </a:ext>
            </a:extLst>
          </p:cNvPr>
          <p:cNvCxnSpPr>
            <a:cxnSpLocks/>
            <a:stCxn id="7" idx="3"/>
            <a:endCxn id="5" idx="4"/>
          </p:cNvCxnSpPr>
          <p:nvPr/>
        </p:nvCxnSpPr>
        <p:spPr>
          <a:xfrm flipV="1">
            <a:off x="5332140" y="5833130"/>
            <a:ext cx="1155299" cy="261610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C918DC5-2095-4B7F-A135-45E3EB7666E3}"/>
              </a:ext>
            </a:extLst>
          </p:cNvPr>
          <p:cNvSpPr txBox="1"/>
          <p:nvPr/>
        </p:nvSpPr>
        <p:spPr>
          <a:xfrm>
            <a:off x="7045979" y="5364086"/>
            <a:ext cx="3882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/>
              <a:t>V</a:t>
            </a:r>
          </a:p>
        </p:txBody>
      </p:sp>
      <p:cxnSp>
        <p:nvCxnSpPr>
          <p:cNvPr id="11" name="Connector: Elbow 19">
            <a:extLst>
              <a:ext uri="{FF2B5EF4-FFF2-40B4-BE49-F238E27FC236}">
                <a16:creationId xmlns:a16="http://schemas.microsoft.com/office/drawing/2014/main" id="{585880A6-D461-4D66-9F00-E7911837E565}"/>
              </a:ext>
            </a:extLst>
          </p:cNvPr>
          <p:cNvCxnSpPr>
            <a:cxnSpLocks/>
            <a:stCxn id="5" idx="6"/>
            <a:endCxn id="10" idx="1"/>
          </p:cNvCxnSpPr>
          <p:nvPr/>
        </p:nvCxnSpPr>
        <p:spPr>
          <a:xfrm flipV="1">
            <a:off x="6699106" y="5625696"/>
            <a:ext cx="346873" cy="42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8664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/>
      <p:bldP spid="10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88D25-D366-4EA4-9F73-7C89570F2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 union (no duplicates)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B74907-5BA7-4723-8594-A46E6527A5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72174" y="2081617"/>
            <a:ext cx="4319987" cy="1325563"/>
          </a:xfrm>
          <a:solidFill>
            <a:schemeClr val="accent6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SELECT</a:t>
            </a:r>
            <a:r>
              <a:rPr lang="en-US" dirty="0">
                <a:latin typeface="Consolas" panose="020B0609020204030204" pitchFamily="49" charset="0"/>
              </a:rPr>
              <a:t> *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FROM</a:t>
            </a:r>
            <a:r>
              <a:rPr lang="en-US" dirty="0">
                <a:latin typeface="Consolas" panose="020B0609020204030204" pitchFamily="49" charset="0"/>
              </a:rPr>
              <a:t> T1 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UNION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SELECT</a:t>
            </a:r>
            <a:r>
              <a:rPr lang="en-US" dirty="0">
                <a:latin typeface="Consolas" panose="020B0609020204030204" pitchFamily="49" charset="0"/>
              </a:rPr>
              <a:t> *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FROM</a:t>
            </a:r>
            <a:r>
              <a:rPr lang="en-US" dirty="0">
                <a:latin typeface="Consolas" panose="020B0609020204030204" pitchFamily="49" charset="0"/>
              </a:rPr>
              <a:t> T2</a:t>
            </a: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3E896A-3F78-45DD-B580-E483CC5153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62</a:t>
            </a:fld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80978B5-F72E-47CF-9CD1-78F07EFA4380}"/>
              </a:ext>
            </a:extLst>
          </p:cNvPr>
          <p:cNvSpPr/>
          <p:nvPr/>
        </p:nvSpPr>
        <p:spPr>
          <a:xfrm>
            <a:off x="5535398" y="4924707"/>
            <a:ext cx="423334" cy="406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8E2E32E-DAFB-4513-A2CD-4BD13E626EBA}"/>
              </a:ext>
            </a:extLst>
          </p:cNvPr>
          <p:cNvSpPr txBox="1"/>
          <p:nvPr/>
        </p:nvSpPr>
        <p:spPr>
          <a:xfrm>
            <a:off x="4049631" y="4401487"/>
            <a:ext cx="5421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/>
              <a:t>T1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201933-E850-4521-B983-70E1E720B6AE}"/>
              </a:ext>
            </a:extLst>
          </p:cNvPr>
          <p:cNvSpPr txBox="1"/>
          <p:nvPr/>
        </p:nvSpPr>
        <p:spPr>
          <a:xfrm>
            <a:off x="4049630" y="5331107"/>
            <a:ext cx="5421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/>
              <a:t>T2</a:t>
            </a:r>
            <a:endParaRPr lang="en-US" sz="2800" i="1" baseline="-25000" dirty="0"/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34DF0041-F5D5-44D2-B9AF-AEC11DD75CA1}"/>
              </a:ext>
            </a:extLst>
          </p:cNvPr>
          <p:cNvCxnSpPr>
            <a:cxnSpLocks/>
            <a:stCxn id="8" idx="3"/>
            <a:endCxn id="7" idx="0"/>
          </p:cNvCxnSpPr>
          <p:nvPr/>
        </p:nvCxnSpPr>
        <p:spPr>
          <a:xfrm>
            <a:off x="4591767" y="4663097"/>
            <a:ext cx="1155298" cy="261610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4E2D1DD9-DA57-4C4D-B9B2-9B85CE9D8F70}"/>
              </a:ext>
            </a:extLst>
          </p:cNvPr>
          <p:cNvCxnSpPr>
            <a:cxnSpLocks/>
            <a:stCxn id="9" idx="3"/>
            <a:endCxn id="7" idx="4"/>
          </p:cNvCxnSpPr>
          <p:nvPr/>
        </p:nvCxnSpPr>
        <p:spPr>
          <a:xfrm flipV="1">
            <a:off x="4591766" y="5331107"/>
            <a:ext cx="1155299" cy="261610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B75807E-724F-41B8-B011-48C79CF7D260}"/>
                  </a:ext>
                </a:extLst>
              </p:cNvPr>
              <p:cNvSpPr txBox="1"/>
              <p:nvPr/>
            </p:nvSpPr>
            <p:spPr>
              <a:xfrm>
                <a:off x="6305605" y="4862063"/>
                <a:ext cx="1530355" cy="52322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𝑑𝑖𝑠𝑡𝑖𝑛𝑐𝑡</m:t>
                      </m:r>
                    </m:oMath>
                  </m:oMathPara>
                </a14:m>
                <a:endParaRPr lang="en-US" sz="2800" i="1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B75807E-724F-41B8-B011-48C79CF7D2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5605" y="4862063"/>
                <a:ext cx="1530355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Connector: Elbow 19">
            <a:extLst>
              <a:ext uri="{FF2B5EF4-FFF2-40B4-BE49-F238E27FC236}">
                <a16:creationId xmlns:a16="http://schemas.microsoft.com/office/drawing/2014/main" id="{538FD2B0-79D9-4CFD-A7CF-44ED10EF0E38}"/>
              </a:ext>
            </a:extLst>
          </p:cNvPr>
          <p:cNvCxnSpPr>
            <a:cxnSpLocks/>
            <a:stCxn id="7" idx="6"/>
            <a:endCxn id="12" idx="1"/>
          </p:cNvCxnSpPr>
          <p:nvPr/>
        </p:nvCxnSpPr>
        <p:spPr>
          <a:xfrm flipV="1">
            <a:off x="5958732" y="5123673"/>
            <a:ext cx="346873" cy="42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3FF8BB6-BB19-4DF8-B2BE-5E9892466068}"/>
              </a:ext>
            </a:extLst>
          </p:cNvPr>
          <p:cNvSpPr txBox="1"/>
          <p:nvPr/>
        </p:nvSpPr>
        <p:spPr>
          <a:xfrm>
            <a:off x="8450919" y="4862063"/>
            <a:ext cx="3738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/>
              <a:t>V</a:t>
            </a:r>
          </a:p>
        </p:txBody>
      </p:sp>
      <p:cxnSp>
        <p:nvCxnSpPr>
          <p:cNvPr id="15" name="Connector: Elbow 19">
            <a:extLst>
              <a:ext uri="{FF2B5EF4-FFF2-40B4-BE49-F238E27FC236}">
                <a16:creationId xmlns:a16="http://schemas.microsoft.com/office/drawing/2014/main" id="{D01A504F-61F3-4C8C-84F5-C2693C6B6388}"/>
              </a:ext>
            </a:extLst>
          </p:cNvPr>
          <p:cNvCxnSpPr>
            <a:cxnSpLocks/>
            <a:stCxn id="12" idx="3"/>
            <a:endCxn id="14" idx="1"/>
          </p:cNvCxnSpPr>
          <p:nvPr/>
        </p:nvCxnSpPr>
        <p:spPr>
          <a:xfrm>
            <a:off x="7835960" y="5123673"/>
            <a:ext cx="61495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1707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9" grpId="0"/>
      <p:bldP spid="12" grpId="0" animBg="1"/>
      <p:bldP spid="14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70DE2D-5E5D-4BA6-B00A-9E09F7CEAC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 difference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EF618E-0C86-4874-890A-B4EE29F5CD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61794" y="1853450"/>
            <a:ext cx="4406153" cy="1310135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SELECT</a:t>
            </a:r>
            <a:r>
              <a:rPr lang="en-US" dirty="0">
                <a:latin typeface="Consolas" panose="020B0609020204030204" pitchFamily="49" charset="0"/>
              </a:rPr>
              <a:t> *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FROM</a:t>
            </a:r>
            <a:r>
              <a:rPr lang="en-US" dirty="0">
                <a:latin typeface="Consolas" panose="020B0609020204030204" pitchFamily="49" charset="0"/>
              </a:rPr>
              <a:t> T1 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EXCEPT</a:t>
            </a:r>
            <a:r>
              <a:rPr lang="en-US" dirty="0">
                <a:latin typeface="Consolas" panose="020B0609020204030204" pitchFamily="49" charset="0"/>
              </a:rPr>
              <a:t> 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SELECT</a:t>
            </a:r>
            <a:r>
              <a:rPr lang="en-US" dirty="0">
                <a:latin typeface="Consolas" panose="020B0609020204030204" pitchFamily="49" charset="0"/>
              </a:rPr>
              <a:t> *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FROM</a:t>
            </a:r>
            <a:r>
              <a:rPr lang="en-US" dirty="0">
                <a:latin typeface="Consolas" panose="020B0609020204030204" pitchFamily="49" charset="0"/>
              </a:rPr>
              <a:t> T2</a:t>
            </a: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350BFB-BFBA-4257-B3AB-9A1AC23432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63</a:t>
            </a:fld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E29EB29-2C58-4B83-94AD-1F6705B47542}"/>
              </a:ext>
            </a:extLst>
          </p:cNvPr>
          <p:cNvSpPr/>
          <p:nvPr/>
        </p:nvSpPr>
        <p:spPr>
          <a:xfrm>
            <a:off x="5688955" y="4498329"/>
            <a:ext cx="423334" cy="406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5268C54-D40C-4CC9-B9B4-B312E49288D4}"/>
              </a:ext>
            </a:extLst>
          </p:cNvPr>
          <p:cNvSpPr txBox="1"/>
          <p:nvPr/>
        </p:nvSpPr>
        <p:spPr>
          <a:xfrm>
            <a:off x="4203188" y="3975109"/>
            <a:ext cx="5421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/>
              <a:t>T1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50370D4-11E9-4D21-916C-76C934F72882}"/>
              </a:ext>
            </a:extLst>
          </p:cNvPr>
          <p:cNvSpPr txBox="1"/>
          <p:nvPr/>
        </p:nvSpPr>
        <p:spPr>
          <a:xfrm>
            <a:off x="3490726" y="4840643"/>
            <a:ext cx="5421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/>
              <a:t>T2</a:t>
            </a:r>
            <a:endParaRPr lang="en-US" sz="2800" i="1" baseline="-25000" dirty="0"/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5F50C74B-CB89-42A2-8B7E-4A988C1197C5}"/>
              </a:ext>
            </a:extLst>
          </p:cNvPr>
          <p:cNvCxnSpPr>
            <a:cxnSpLocks/>
            <a:stCxn id="13" idx="3"/>
            <a:endCxn id="12" idx="0"/>
          </p:cNvCxnSpPr>
          <p:nvPr/>
        </p:nvCxnSpPr>
        <p:spPr>
          <a:xfrm>
            <a:off x="4745324" y="4236719"/>
            <a:ext cx="1155298" cy="261610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B90A18F5-6061-421F-B7A2-0957EACD0AAB}"/>
              </a:ext>
            </a:extLst>
          </p:cNvPr>
          <p:cNvCxnSpPr>
            <a:cxnSpLocks/>
            <a:stCxn id="14" idx="3"/>
            <a:endCxn id="21" idx="2"/>
          </p:cNvCxnSpPr>
          <p:nvPr/>
        </p:nvCxnSpPr>
        <p:spPr>
          <a:xfrm>
            <a:off x="4032862" y="5102253"/>
            <a:ext cx="88588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9AE7FAB-F040-4405-8C6C-7C23CE5DCF36}"/>
                  </a:ext>
                </a:extLst>
              </p:cNvPr>
              <p:cNvSpPr txBox="1"/>
              <p:nvPr/>
            </p:nvSpPr>
            <p:spPr>
              <a:xfrm>
                <a:off x="6459162" y="4435685"/>
                <a:ext cx="1530355" cy="52322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𝑑𝑖𝑠𝑡𝑖𝑛𝑐𝑡</m:t>
                      </m:r>
                    </m:oMath>
                  </m:oMathPara>
                </a14:m>
                <a:endParaRPr lang="en-US" sz="2800" i="1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9AE7FAB-F040-4405-8C6C-7C23CE5DCF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9162" y="4435685"/>
                <a:ext cx="1530355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Connector: Elbow 19">
            <a:extLst>
              <a:ext uri="{FF2B5EF4-FFF2-40B4-BE49-F238E27FC236}">
                <a16:creationId xmlns:a16="http://schemas.microsoft.com/office/drawing/2014/main" id="{2F0E5547-131B-4D78-8A89-320DA8F238D4}"/>
              </a:ext>
            </a:extLst>
          </p:cNvPr>
          <p:cNvCxnSpPr>
            <a:cxnSpLocks/>
            <a:stCxn id="12" idx="6"/>
            <a:endCxn id="17" idx="1"/>
          </p:cNvCxnSpPr>
          <p:nvPr/>
        </p:nvCxnSpPr>
        <p:spPr>
          <a:xfrm flipV="1">
            <a:off x="6112289" y="4697295"/>
            <a:ext cx="346873" cy="42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A2294434-640B-46E4-B56C-C4450043C12A}"/>
              </a:ext>
            </a:extLst>
          </p:cNvPr>
          <p:cNvSpPr txBox="1"/>
          <p:nvPr/>
        </p:nvSpPr>
        <p:spPr>
          <a:xfrm>
            <a:off x="8604476" y="4435685"/>
            <a:ext cx="3738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/>
              <a:t>V</a:t>
            </a:r>
          </a:p>
        </p:txBody>
      </p: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74599735-5E73-48C1-A11F-5A2D5408CF54}"/>
              </a:ext>
            </a:extLst>
          </p:cNvPr>
          <p:cNvCxnSpPr>
            <a:cxnSpLocks/>
            <a:stCxn id="17" idx="3"/>
            <a:endCxn id="19" idx="1"/>
          </p:cNvCxnSpPr>
          <p:nvPr/>
        </p:nvCxnSpPr>
        <p:spPr>
          <a:xfrm>
            <a:off x="7989517" y="4697295"/>
            <a:ext cx="61495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82F129F1-98CA-4190-8A6E-DCE74A2C997A}"/>
              </a:ext>
            </a:extLst>
          </p:cNvPr>
          <p:cNvSpPr/>
          <p:nvPr/>
        </p:nvSpPr>
        <p:spPr>
          <a:xfrm>
            <a:off x="4918748" y="4899053"/>
            <a:ext cx="423334" cy="406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-</a:t>
            </a:r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50180F48-BF25-4E95-8554-1BA31860717D}"/>
              </a:ext>
            </a:extLst>
          </p:cNvPr>
          <p:cNvCxnSpPr>
            <a:cxnSpLocks/>
            <a:stCxn id="21" idx="6"/>
            <a:endCxn id="12" idx="4"/>
          </p:cNvCxnSpPr>
          <p:nvPr/>
        </p:nvCxnSpPr>
        <p:spPr>
          <a:xfrm flipV="1">
            <a:off x="5342082" y="4904729"/>
            <a:ext cx="558540" cy="197524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91E44BC-FDA0-4FF0-85A4-554E83E13EDE}"/>
              </a:ext>
            </a:extLst>
          </p:cNvPr>
          <p:cNvSpPr txBox="1"/>
          <p:nvPr/>
        </p:nvSpPr>
        <p:spPr>
          <a:xfrm>
            <a:off x="2050507" y="5647767"/>
            <a:ext cx="82729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/>
              <a:t>Recall: distinct removes elements with negative weights</a:t>
            </a:r>
          </a:p>
        </p:txBody>
      </p:sp>
    </p:spTree>
    <p:extLst>
      <p:ext uri="{BB962C8B-B14F-4D97-AF65-F5344CB8AC3E}">
        <p14:creationId xmlns:p14="http://schemas.microsoft.com/office/powerpoint/2010/main" val="3438684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  <p:bldP spid="14" grpId="0"/>
      <p:bldP spid="17" grpId="0" animBg="1"/>
      <p:bldP spid="19" grpId="0"/>
      <p:bldP spid="21" grpId="0" animBg="1"/>
      <p:bldP spid="6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681408-2DF1-4E7D-8263-53E417B57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Query composition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D568E0-B6AD-49EB-8717-3EE8F2A7D6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64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43E58D5-8AC8-42B2-8B0F-F24EC1AFC972}"/>
              </a:ext>
            </a:extLst>
          </p:cNvPr>
          <p:cNvSpPr txBox="1">
            <a:spLocks/>
          </p:cNvSpPr>
          <p:nvPr/>
        </p:nvSpPr>
        <p:spPr>
          <a:xfrm>
            <a:off x="1017254" y="1874035"/>
            <a:ext cx="4319987" cy="90278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SELECT</a:t>
            </a:r>
            <a:r>
              <a:rPr lang="en-US" dirty="0">
                <a:latin typeface="Consolas" panose="020B0609020204030204" pitchFamily="49" charset="0"/>
              </a:rPr>
              <a:t> …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FROM</a:t>
            </a:r>
            <a:r>
              <a:rPr lang="en-US" dirty="0">
                <a:latin typeface="Consolas" panose="020B0609020204030204" pitchFamily="49" charset="0"/>
              </a:rPr>
              <a:t> 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   (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SELECT</a:t>
            </a:r>
            <a:r>
              <a:rPr lang="en-US" dirty="0">
                <a:latin typeface="Consolas" panose="020B0609020204030204" pitchFamily="49" charset="0"/>
              </a:rPr>
              <a:t> …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FROM</a:t>
            </a:r>
            <a:r>
              <a:rPr lang="en-US" dirty="0">
                <a:latin typeface="Consolas" panose="020B0609020204030204" pitchFamily="49" charset="0"/>
              </a:rPr>
              <a:t> T)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latin typeface="Consolas" panose="020B0609020204030204" pitchFamily="49" charset="0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4B6DDD93-E265-4633-9040-7557D810DC19}"/>
                  </a:ext>
                </a:extLst>
              </p:cNvPr>
              <p:cNvSpPr/>
              <p:nvPr/>
            </p:nvSpPr>
            <p:spPr>
              <a:xfrm>
                <a:off x="6021702" y="4442511"/>
                <a:ext cx="512233" cy="370932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4B6DDD93-E265-4633-9040-7557D810DC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1702" y="4442511"/>
                <a:ext cx="512233" cy="370932"/>
              </a:xfrm>
              <a:prstGeom prst="rect">
                <a:avLst/>
              </a:prstGeom>
              <a:blipFill>
                <a:blip r:embed="rId2"/>
                <a:stretch>
                  <a:fillRect l="-12360" b="-21212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77542B8-8BB4-4D29-9E9A-120B21046AAF}"/>
              </a:ext>
            </a:extLst>
          </p:cNvPr>
          <p:cNvCxnSpPr>
            <a:cxnSpLocks/>
            <a:stCxn id="12" idx="3"/>
            <a:endCxn id="9" idx="1"/>
          </p:cNvCxnSpPr>
          <p:nvPr/>
        </p:nvCxnSpPr>
        <p:spPr>
          <a:xfrm>
            <a:off x="5682413" y="4627976"/>
            <a:ext cx="339289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6">
            <a:extLst>
              <a:ext uri="{FF2B5EF4-FFF2-40B4-BE49-F238E27FC236}">
                <a16:creationId xmlns:a16="http://schemas.microsoft.com/office/drawing/2014/main" id="{2AB5D258-C66B-4A54-B6EF-81A6B28B4034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6533935" y="4627977"/>
            <a:ext cx="329736" cy="800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3E4FAA4D-459C-4BE4-AC56-9947AC73004B}"/>
                  </a:ext>
                </a:extLst>
              </p:cNvPr>
              <p:cNvSpPr/>
              <p:nvPr/>
            </p:nvSpPr>
            <p:spPr>
              <a:xfrm>
                <a:off x="5170180" y="4442510"/>
                <a:ext cx="512233" cy="370932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3E4FAA4D-459C-4BE4-AC56-9947AC7300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0180" y="4442510"/>
                <a:ext cx="512233" cy="370932"/>
              </a:xfrm>
              <a:prstGeom prst="rect">
                <a:avLst/>
              </a:prstGeom>
              <a:blipFill>
                <a:blip r:embed="rId3"/>
                <a:stretch>
                  <a:fillRect l="-12360" b="-21212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7E51EB0-EFC8-46B7-9756-907E8B563877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4790431" y="4627976"/>
            <a:ext cx="37974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4021724-0FC2-43B1-B12C-2D62468A3184}"/>
              </a:ext>
            </a:extLst>
          </p:cNvPr>
          <p:cNvSpPr txBox="1"/>
          <p:nvPr/>
        </p:nvSpPr>
        <p:spPr>
          <a:xfrm>
            <a:off x="4390596" y="4397143"/>
            <a:ext cx="3353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828647F-793E-4723-9460-F384D1EDFC66}"/>
              </a:ext>
            </a:extLst>
          </p:cNvPr>
          <p:cNvSpPr txBox="1"/>
          <p:nvPr/>
        </p:nvSpPr>
        <p:spPr>
          <a:xfrm>
            <a:off x="6873224" y="4397143"/>
            <a:ext cx="3593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V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4006B24-C071-455D-91DA-E1B93E8D0837}"/>
              </a:ext>
            </a:extLst>
          </p:cNvPr>
          <p:cNvSpPr txBox="1"/>
          <p:nvPr/>
        </p:nvSpPr>
        <p:spPr>
          <a:xfrm>
            <a:off x="1648107" y="5041317"/>
            <a:ext cx="912495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Query composition is circuit chaining (function composition).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0741731-DD95-4075-AE25-B3831C3F856F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4888006" y="2620323"/>
            <a:ext cx="538291" cy="182218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D202D6A-2DD4-4A7F-AA54-13127B1EB11C}"/>
              </a:ext>
            </a:extLst>
          </p:cNvPr>
          <p:cNvCxnSpPr>
            <a:cxnSpLocks/>
          </p:cNvCxnSpPr>
          <p:nvPr/>
        </p:nvCxnSpPr>
        <p:spPr>
          <a:xfrm>
            <a:off x="4990896" y="2103228"/>
            <a:ext cx="1149658" cy="233928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35297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B831DA-9E2C-4C42-870E-84FDAD5E04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50170"/>
          </a:xfrm>
        </p:spPr>
        <p:txBody>
          <a:bodyPr/>
          <a:lstStyle/>
          <a:p>
            <a:r>
              <a:rPr lang="en-US"/>
              <a:t>We have barely begun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1C90ED-3BFA-458A-BB65-C952560D0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65</a:t>
            </a:fld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7534ED1-74EC-411E-9D32-0552BF2991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6045" y="1391870"/>
            <a:ext cx="11077755" cy="5329605"/>
          </a:xfrm>
        </p:spPr>
        <p:txBody>
          <a:bodyPr>
            <a:normAutofit/>
          </a:bodyPr>
          <a:lstStyle/>
          <a:p>
            <a:r>
              <a:rPr lang="en-US" dirty="0"/>
              <a:t>Distributed execution</a:t>
            </a:r>
          </a:p>
          <a:p>
            <a:r>
              <a:rPr lang="en-US" dirty="0"/>
              <a:t>Formal verification</a:t>
            </a:r>
          </a:p>
          <a:p>
            <a:r>
              <a:rPr lang="en-US" dirty="0"/>
              <a:t>Persistence</a:t>
            </a:r>
          </a:p>
          <a:p>
            <a:r>
              <a:rPr lang="en-US" dirty="0"/>
              <a:t>Fault-tolerance</a:t>
            </a:r>
          </a:p>
          <a:p>
            <a:r>
              <a:rPr lang="en-US" dirty="0"/>
              <a:t>Load-balancing</a:t>
            </a:r>
          </a:p>
          <a:p>
            <a:r>
              <a:rPr lang="en-US" dirty="0"/>
              <a:t>Runtime queries</a:t>
            </a:r>
          </a:p>
          <a:p>
            <a:r>
              <a:rPr lang="en-US" dirty="0"/>
              <a:t>Cloud service</a:t>
            </a:r>
          </a:p>
          <a:p>
            <a:r>
              <a:rPr lang="en-US" dirty="0"/>
              <a:t>Integration in existing systems (SQL, Spark, Rust, etc.)</a:t>
            </a:r>
          </a:p>
          <a:p>
            <a:r>
              <a:rPr lang="en-US" dirty="0"/>
              <a:t>Applications</a:t>
            </a:r>
          </a:p>
          <a:p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DF29D94-2B34-4E02-B164-41A6A1DB9F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483377" y="1652279"/>
            <a:ext cx="3110523" cy="3110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87528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FCBF7-96B9-4F10-9002-F7BF5F1F4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 intersection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729492-1C44-41C1-87FD-CF20C3C13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85448" cy="1325563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SELECT</a:t>
            </a:r>
            <a:r>
              <a:rPr lang="en-US" dirty="0">
                <a:latin typeface="Consolas" panose="020B0609020204030204" pitchFamily="49" charset="0"/>
              </a:rPr>
              <a:t> *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FROM</a:t>
            </a:r>
            <a:r>
              <a:rPr lang="en-US" dirty="0">
                <a:latin typeface="Consolas" panose="020B0609020204030204" pitchFamily="49" charset="0"/>
              </a:rPr>
              <a:t> T1 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INTERSECT 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SELECT</a:t>
            </a:r>
            <a:r>
              <a:rPr lang="en-US" dirty="0">
                <a:latin typeface="Consolas" panose="020B0609020204030204" pitchFamily="49" charset="0"/>
              </a:rPr>
              <a:t> *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FROM</a:t>
            </a:r>
            <a:r>
              <a:rPr lang="en-US" dirty="0">
                <a:latin typeface="Consolas" panose="020B0609020204030204" pitchFamily="49" charset="0"/>
              </a:rPr>
              <a:t> T2</a:t>
            </a: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DC753D-AE4A-4A2B-BF73-9325D6816D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66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50BE62-B9CA-45CD-B136-C67DF636FECE}"/>
              </a:ext>
            </a:extLst>
          </p:cNvPr>
          <p:cNvSpPr txBox="1"/>
          <p:nvPr/>
        </p:nvSpPr>
        <p:spPr>
          <a:xfrm>
            <a:off x="6694392" y="1999109"/>
            <a:ext cx="4585448" cy="107721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3200" dirty="0">
                <a:latin typeface="Consolas" panose="020B0609020204030204" pitchFamily="49" charset="0"/>
              </a:rPr>
              <a:t>O(x) :- T1(x), </a:t>
            </a:r>
            <a:br>
              <a:rPr lang="en-US" sz="3200" dirty="0">
                <a:latin typeface="Consolas" panose="020B0609020204030204" pitchFamily="49" charset="0"/>
              </a:rPr>
            </a:br>
            <a:r>
              <a:rPr lang="en-US" sz="3200" dirty="0">
                <a:latin typeface="Consolas" panose="020B0609020204030204" pitchFamily="49" charset="0"/>
              </a:rPr>
              <a:t>        T2(x).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A2D438-4839-4875-A753-E68E92C151C2}"/>
              </a:ext>
            </a:extLst>
          </p:cNvPr>
          <p:cNvSpPr txBox="1"/>
          <p:nvPr/>
        </p:nvSpPr>
        <p:spPr>
          <a:xfrm>
            <a:off x="2981022" y="3781674"/>
            <a:ext cx="65097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This is a disguised JOIN. We will see it soon.</a:t>
            </a:r>
          </a:p>
        </p:txBody>
      </p:sp>
    </p:spTree>
    <p:extLst>
      <p:ext uri="{BB962C8B-B14F-4D97-AF65-F5344CB8AC3E}">
        <p14:creationId xmlns:p14="http://schemas.microsoft.com/office/powerpoint/2010/main" val="1212518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C7B382-CE93-46B2-A15A-E7B140E70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22440"/>
          </a:xfrm>
        </p:spPr>
        <p:txBody>
          <a:bodyPr/>
          <a:lstStyle/>
          <a:p>
            <a:r>
              <a:rPr lang="en-US" dirty="0"/>
              <a:t>Projection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57DB53C-C728-45FF-8130-8FFDF4629E1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66952"/>
                <a:ext cx="10515600" cy="525452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solidFill>
                      <a:schemeClr val="accent1"/>
                    </a:solidFill>
                    <a:latin typeface="Consolas" panose="020B0609020204030204" pitchFamily="49" charset="0"/>
                  </a:rPr>
                  <a:t>SELECT</a:t>
                </a:r>
                <a:r>
                  <a:rPr lang="en-US" dirty="0">
                    <a:latin typeface="Consolas" panose="020B0609020204030204" pitchFamily="49" charset="0"/>
                  </a:rPr>
                  <a:t> Age </a:t>
                </a:r>
                <a:r>
                  <a:rPr lang="en-US" dirty="0">
                    <a:solidFill>
                      <a:schemeClr val="accent1"/>
                    </a:solidFill>
                    <a:latin typeface="Consolas" panose="020B0609020204030204" pitchFamily="49" charset="0"/>
                  </a:rPr>
                  <a:t>FROM</a:t>
                </a:r>
                <a:r>
                  <a:rPr lang="en-US" dirty="0">
                    <a:latin typeface="Consolas" panose="020B0609020204030204" pitchFamily="49" charset="0"/>
                  </a:rPr>
                  <a:t> T</a:t>
                </a:r>
              </a:p>
              <a:p>
                <a:r>
                  <a:rPr lang="en-US" dirty="0"/>
                  <a:t>In DDlog:</a:t>
                </a:r>
              </a:p>
              <a:p>
                <a:pPr marL="0" indent="0">
                  <a:buNone/>
                </a:pPr>
                <a:r>
                  <a:rPr lang="en-US" dirty="0">
                    <a:latin typeface="Consolas" panose="020B0609020204030204" pitchFamily="49" charset="0"/>
                  </a:rPr>
                  <a:t>O(age) :- T(_, age).</a:t>
                </a:r>
              </a:p>
              <a:p>
                <a:pPr marL="0" indent="0">
                  <a:buNone/>
                </a:pPr>
                <a:endParaRPr lang="en-US" dirty="0">
                  <a:latin typeface="Consolas" panose="020B0609020204030204" pitchFamily="49" charset="0"/>
                </a:endParaRPr>
              </a:p>
              <a:p>
                <a:pPr marL="0" indent="0">
                  <a:buNone/>
                </a:pPr>
                <a:endParaRPr lang="en-US" dirty="0">
                  <a:latin typeface="Consolas" panose="020B0609020204030204" pitchFamily="49" charset="0"/>
                </a:endParaRPr>
              </a:p>
              <a:p>
                <a:pPr marL="0" indent="0">
                  <a:buNone/>
                </a:pPr>
                <a:endParaRPr lang="en-US" dirty="0">
                  <a:latin typeface="Consolas" panose="020B0609020204030204" pitchFamily="49" charset="0"/>
                </a:endParaRPr>
              </a:p>
              <a:p>
                <a:pPr marL="0" indent="0">
                  <a:buNone/>
                </a:pPr>
                <a:endParaRPr lang="en-US" dirty="0">
                  <a:latin typeface="Consolas" panose="020B0609020204030204" pitchFamily="49" charset="0"/>
                </a:endParaRPr>
              </a:p>
              <a:p>
                <a:pPr marL="0" indent="0">
                  <a:buNone/>
                </a:pPr>
                <a:endParaRPr lang="en-US" dirty="0">
                  <a:latin typeface="Consolas" panose="020B0609020204030204" pitchFamily="49" charset="0"/>
                </a:endParaRPr>
              </a:p>
              <a:p>
                <a:pPr marL="0" indent="0">
                  <a:buNone/>
                </a:pPr>
                <a:endParaRPr lang="en-US" dirty="0">
                  <a:latin typeface="Consolas" panose="020B0609020204030204" pitchFamily="49" charset="0"/>
                </a:endParaRPr>
              </a:p>
              <a:p>
                <a:pPr marL="0" indent="0">
                  <a:buNone/>
                </a:pPr>
                <a:r>
                  <a:rPr lang="en-US" dirty="0"/>
                  <a:t>The weight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 = sum of weights of all tuples that project to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57DB53C-C728-45FF-8130-8FFDF4629E1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66952"/>
                <a:ext cx="10515600" cy="5254523"/>
              </a:xfrm>
              <a:blipFill>
                <a:blip r:embed="rId2"/>
                <a:stretch>
                  <a:fillRect l="-1217" t="-20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DE2373-CE1E-4412-9E5C-BFA37F7425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67</a:t>
            </a:fld>
            <a:endParaRPr lang="en-US"/>
          </a:p>
        </p:txBody>
      </p:sp>
      <p:graphicFrame>
        <p:nvGraphicFramePr>
          <p:cNvPr id="5" name="Table 8">
            <a:extLst>
              <a:ext uri="{FF2B5EF4-FFF2-40B4-BE49-F238E27FC236}">
                <a16:creationId xmlns:a16="http://schemas.microsoft.com/office/drawing/2014/main" id="{5B391888-5E7A-444D-817F-05181B686E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7942832"/>
              </p:ext>
            </p:extLst>
          </p:nvPr>
        </p:nvGraphicFramePr>
        <p:xfrm>
          <a:off x="1882856" y="3976630"/>
          <a:ext cx="2522321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8547">
                  <a:extLst>
                    <a:ext uri="{9D8B030D-6E8A-4147-A177-3AD203B41FA5}">
                      <a16:colId xmlns:a16="http://schemas.microsoft.com/office/drawing/2014/main" val="1821487241"/>
                    </a:ext>
                  </a:extLst>
                </a:gridCol>
                <a:gridCol w="593154">
                  <a:extLst>
                    <a:ext uri="{9D8B030D-6E8A-4147-A177-3AD203B41FA5}">
                      <a16:colId xmlns:a16="http://schemas.microsoft.com/office/drawing/2014/main" val="995250707"/>
                    </a:ext>
                  </a:extLst>
                </a:gridCol>
                <a:gridCol w="1060620">
                  <a:extLst>
                    <a:ext uri="{9D8B030D-6E8A-4147-A177-3AD203B41FA5}">
                      <a16:colId xmlns:a16="http://schemas.microsoft.com/office/drawing/2014/main" val="1364345537"/>
                    </a:ext>
                  </a:extLst>
                </a:gridCol>
              </a:tblGrid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Weight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1557866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Mike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6011997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John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1637269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Amy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-1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2675268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Chris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2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4754893"/>
                  </a:ext>
                </a:extLst>
              </a:tr>
            </a:tbl>
          </a:graphicData>
        </a:graphic>
      </p:graphicFrame>
      <p:sp>
        <p:nvSpPr>
          <p:cNvPr id="6" name="Arrow: Right 5">
            <a:extLst>
              <a:ext uri="{FF2B5EF4-FFF2-40B4-BE49-F238E27FC236}">
                <a16:creationId xmlns:a16="http://schemas.microsoft.com/office/drawing/2014/main" id="{FF2D931B-60AA-415C-9211-EFDFDFFAD6A3}"/>
              </a:ext>
            </a:extLst>
          </p:cNvPr>
          <p:cNvSpPr/>
          <p:nvPr/>
        </p:nvSpPr>
        <p:spPr>
          <a:xfrm>
            <a:off x="4482685" y="4554263"/>
            <a:ext cx="1492700" cy="673533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SELECT Age </a:t>
            </a:r>
          </a:p>
        </p:txBody>
      </p:sp>
      <p:graphicFrame>
        <p:nvGraphicFramePr>
          <p:cNvPr id="7" name="Table 8">
            <a:extLst>
              <a:ext uri="{FF2B5EF4-FFF2-40B4-BE49-F238E27FC236}">
                <a16:creationId xmlns:a16="http://schemas.microsoft.com/office/drawing/2014/main" id="{EDD58B04-2E24-4773-99ED-0E127833BA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6173597"/>
              </p:ext>
            </p:extLst>
          </p:nvPr>
        </p:nvGraphicFramePr>
        <p:xfrm>
          <a:off x="6142271" y="3978639"/>
          <a:ext cx="1653774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3154">
                  <a:extLst>
                    <a:ext uri="{9D8B030D-6E8A-4147-A177-3AD203B41FA5}">
                      <a16:colId xmlns:a16="http://schemas.microsoft.com/office/drawing/2014/main" val="995250707"/>
                    </a:ext>
                  </a:extLst>
                </a:gridCol>
                <a:gridCol w="1060620">
                  <a:extLst>
                    <a:ext uri="{9D8B030D-6E8A-4147-A177-3AD203B41FA5}">
                      <a16:colId xmlns:a16="http://schemas.microsoft.com/office/drawing/2014/main" val="1364345537"/>
                    </a:ext>
                  </a:extLst>
                </a:gridCol>
              </a:tblGrid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Weight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1557866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1+2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6011997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1637269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-1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267526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1ACA759E-2B67-4CFD-87AB-A5604BF744D5}"/>
                  </a:ext>
                </a:extLst>
              </p:cNvPr>
              <p:cNvSpPr/>
              <p:nvPr/>
            </p:nvSpPr>
            <p:spPr>
              <a:xfrm>
                <a:off x="2021615" y="3243535"/>
                <a:ext cx="512233" cy="370932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↑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</m:oMath>
                  </m:oMathPara>
                </a14:m>
                <a:endParaRPr lang="en-US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1ACA759E-2B67-4CFD-87AB-A5604BF744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1615" y="3243535"/>
                <a:ext cx="512233" cy="370932"/>
              </a:xfrm>
              <a:prstGeom prst="rect">
                <a:avLst/>
              </a:prstGeom>
              <a:blipFill>
                <a:blip r:embed="rId3"/>
                <a:stretch>
                  <a:fillRect l="-10112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A77DB5C-B78C-4070-988F-134C14530895}"/>
              </a:ext>
            </a:extLst>
          </p:cNvPr>
          <p:cNvCxnSpPr>
            <a:cxnSpLocks/>
            <a:stCxn id="14" idx="3"/>
            <a:endCxn id="10" idx="1"/>
          </p:cNvCxnSpPr>
          <p:nvPr/>
        </p:nvCxnSpPr>
        <p:spPr>
          <a:xfrm>
            <a:off x="1734463" y="3429000"/>
            <a:ext cx="287152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6">
            <a:extLst>
              <a:ext uri="{FF2B5EF4-FFF2-40B4-BE49-F238E27FC236}">
                <a16:creationId xmlns:a16="http://schemas.microsoft.com/office/drawing/2014/main" id="{3732A6B6-ADAB-4563-A64F-58ACC9516E16}"/>
              </a:ext>
            </a:extLst>
          </p:cNvPr>
          <p:cNvCxnSpPr>
            <a:cxnSpLocks/>
            <a:stCxn id="10" idx="3"/>
            <a:endCxn id="13" idx="1"/>
          </p:cNvCxnSpPr>
          <p:nvPr/>
        </p:nvCxnSpPr>
        <p:spPr>
          <a:xfrm>
            <a:off x="2533848" y="3429001"/>
            <a:ext cx="329736" cy="800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58D279AA-2606-43EA-8727-AA2C84FF25C4}"/>
                  </a:ext>
                </a:extLst>
              </p:cNvPr>
              <p:cNvSpPr/>
              <p:nvPr/>
            </p:nvSpPr>
            <p:spPr>
              <a:xfrm>
                <a:off x="2863584" y="3243535"/>
                <a:ext cx="1199873" cy="372532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𝑑𝑖𝑠𝑡𝑖𝑛𝑐𝑡</m:t>
                      </m:r>
                    </m:oMath>
                  </m:oMathPara>
                </a14:m>
                <a:endParaRPr lang="en-US" i="1" baseline="300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58D279AA-2606-43EA-8727-AA2C84FF25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3584" y="3243535"/>
                <a:ext cx="1199873" cy="3725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209FC4DE-24ED-4EAB-8D46-89E92DB35851}"/>
                  </a:ext>
                </a:extLst>
              </p:cNvPr>
              <p:cNvSpPr/>
              <p:nvPr/>
            </p:nvSpPr>
            <p:spPr>
              <a:xfrm>
                <a:off x="1140097" y="3243534"/>
                <a:ext cx="594366" cy="370932"/>
              </a:xfrm>
              <a:prstGeom prst="rect">
                <a:avLst/>
              </a:prstGeom>
              <a:noFill/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209FC4DE-24ED-4EAB-8D46-89E92DB358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0097" y="3243534"/>
                <a:ext cx="594366" cy="3709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74F240A-FC71-4ABE-90E6-DC1540869A2D}"/>
                  </a:ext>
                </a:extLst>
              </p:cNvPr>
              <p:cNvSpPr txBox="1"/>
              <p:nvPr/>
            </p:nvSpPr>
            <p:spPr>
              <a:xfrm>
                <a:off x="6791172" y="2908947"/>
                <a:ext cx="5276137" cy="154138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eqArr>
                            <m:eqArr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  <m:d>
                                    <m:dPr>
                                      <m:ctrlP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sub>
                              </m:s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eqArr>
                        </m:sub>
                        <m:sup/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nary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74F240A-FC71-4ABE-90E6-DC1540869A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1172" y="2908947"/>
                <a:ext cx="5276137" cy="154138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9B75DE5-07C3-4F53-9C85-DA1478FABEC2}"/>
                  </a:ext>
                </a:extLst>
              </p:cNvPr>
              <p:cNvSpPr txBox="1"/>
              <p:nvPr/>
            </p:nvSpPr>
            <p:spPr>
              <a:xfrm>
                <a:off x="4374498" y="3244334"/>
                <a:ext cx="36448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9B75DE5-07C3-4F53-9C85-DA1478FABE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4498" y="3244334"/>
                <a:ext cx="364484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EE83D57-E128-4F2F-A31C-B13F247DDFB0}"/>
              </a:ext>
            </a:extLst>
          </p:cNvPr>
          <p:cNvCxnSpPr>
            <a:cxnSpLocks/>
            <a:stCxn id="13" idx="3"/>
            <a:endCxn id="20" idx="1"/>
          </p:cNvCxnSpPr>
          <p:nvPr/>
        </p:nvCxnSpPr>
        <p:spPr>
          <a:xfrm flipV="1">
            <a:off x="4063457" y="3429000"/>
            <a:ext cx="311041" cy="80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067502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D884B-6745-42D7-B73F-72567A874E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Translating a DDlog rule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A72D8C-5081-45B6-A8C5-FCE068B9BC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95851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err="1"/>
              <a:t>RelationHead</a:t>
            </a:r>
            <a:r>
              <a:rPr lang="en-US" dirty="0"/>
              <a:t> :- RelationTerm0, not RelationTerm1.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Head relation = circuit output</a:t>
            </a:r>
          </a:p>
          <a:p>
            <a:pPr marL="0" indent="0">
              <a:buNone/>
            </a:pPr>
            <a:r>
              <a:rPr lang="en-US" dirty="0"/>
              <a:t>Relations in body = circuit inputs</a:t>
            </a:r>
          </a:p>
          <a:p>
            <a:pPr marL="0" indent="0">
              <a:buNone/>
            </a:pPr>
            <a:r>
              <a:rPr lang="en-US" dirty="0"/>
              <a:t>Rule body = circuit contents</a:t>
            </a:r>
          </a:p>
          <a:p>
            <a:pPr marL="0" indent="0">
              <a:buNone/>
            </a:pPr>
            <a:r>
              <a:rPr lang="en-US" dirty="0"/>
              <a:t>Edges in circuit = conjunctions in rule body</a:t>
            </a:r>
          </a:p>
          <a:p>
            <a:pPr marL="0" indent="0">
              <a:buNone/>
            </a:pPr>
            <a:r>
              <a:rPr lang="en-US" dirty="0" err="1"/>
              <a:t>Turnstyle</a:t>
            </a:r>
            <a:r>
              <a:rPr lang="en-US" dirty="0"/>
              <a:t> = projection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7FC00B-6F63-4BB3-9096-151810D55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68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14D592B-A467-4A32-AE7D-C3484EADDA52}"/>
              </a:ext>
            </a:extLst>
          </p:cNvPr>
          <p:cNvSpPr/>
          <p:nvPr/>
        </p:nvSpPr>
        <p:spPr>
          <a:xfrm>
            <a:off x="4829535" y="2961165"/>
            <a:ext cx="2225233" cy="122691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623C1755-583A-41D1-ADE3-7C9D2002292F}"/>
              </a:ext>
            </a:extLst>
          </p:cNvPr>
          <p:cNvSpPr/>
          <p:nvPr/>
        </p:nvSpPr>
        <p:spPr>
          <a:xfrm>
            <a:off x="5567421" y="2323983"/>
            <a:ext cx="648182" cy="584522"/>
          </a:xfrm>
          <a:prstGeom prst="down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4ECFA19-C812-4B11-9B94-1EED35689B92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792410" y="3574622"/>
            <a:ext cx="633084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03DB57D-33EE-440A-B052-0B74278258F5}"/>
              </a:ext>
            </a:extLst>
          </p:cNvPr>
          <p:cNvSpPr txBox="1"/>
          <p:nvPr/>
        </p:nvSpPr>
        <p:spPr>
          <a:xfrm>
            <a:off x="8391643" y="3389956"/>
            <a:ext cx="14480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RelationHead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710929-FEED-4184-8982-C43C3926A4EE}"/>
              </a:ext>
            </a:extLst>
          </p:cNvPr>
          <p:cNvSpPr txBox="1"/>
          <p:nvPr/>
        </p:nvSpPr>
        <p:spPr>
          <a:xfrm>
            <a:off x="2773776" y="3139516"/>
            <a:ext cx="15651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RelationTerm0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8F12E35-F68A-47EE-824E-6D61B7818BFF}"/>
              </a:ext>
            </a:extLst>
          </p:cNvPr>
          <p:cNvSpPr txBox="1"/>
          <p:nvPr/>
        </p:nvSpPr>
        <p:spPr>
          <a:xfrm>
            <a:off x="2773776" y="3759289"/>
            <a:ext cx="15651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RelationTerm1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8A5A45B-C120-4A8F-9E70-EDF3001CB3EF}"/>
              </a:ext>
            </a:extLst>
          </p:cNvPr>
          <p:cNvCxnSpPr>
            <a:cxnSpLocks/>
          </p:cNvCxnSpPr>
          <p:nvPr/>
        </p:nvCxnSpPr>
        <p:spPr>
          <a:xfrm>
            <a:off x="4314462" y="3324182"/>
            <a:ext cx="66494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30367FD-E676-4B47-99D7-D04438374F41}"/>
              </a:ext>
            </a:extLst>
          </p:cNvPr>
          <p:cNvCxnSpPr>
            <a:cxnSpLocks/>
          </p:cNvCxnSpPr>
          <p:nvPr/>
        </p:nvCxnSpPr>
        <p:spPr>
          <a:xfrm>
            <a:off x="4294206" y="3943114"/>
            <a:ext cx="185484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77137C9E-87B0-4D19-BEAF-B70DECC8BB55}"/>
              </a:ext>
            </a:extLst>
          </p:cNvPr>
          <p:cNvSpPr/>
          <p:nvPr/>
        </p:nvSpPr>
        <p:spPr>
          <a:xfrm>
            <a:off x="7425494" y="3254703"/>
            <a:ext cx="643361" cy="63983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proj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3E1FC29-8311-4F4C-A3C9-B712135B153D}"/>
              </a:ext>
            </a:extLst>
          </p:cNvPr>
          <p:cNvCxnSpPr>
            <a:cxnSpLocks/>
          </p:cNvCxnSpPr>
          <p:nvPr/>
        </p:nvCxnSpPr>
        <p:spPr>
          <a:xfrm flipV="1">
            <a:off x="8078959" y="3574622"/>
            <a:ext cx="370726" cy="196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203C756-AF65-41EF-94DA-7426C18050C5}"/>
              </a:ext>
            </a:extLst>
          </p:cNvPr>
          <p:cNvCxnSpPr>
            <a:cxnSpLocks/>
          </p:cNvCxnSpPr>
          <p:nvPr/>
        </p:nvCxnSpPr>
        <p:spPr>
          <a:xfrm flipV="1">
            <a:off x="5633976" y="3346955"/>
            <a:ext cx="515073" cy="196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84E9B22B-80E6-4166-9ADC-82E27E262297}"/>
              </a:ext>
            </a:extLst>
          </p:cNvPr>
          <p:cNvSpPr txBox="1"/>
          <p:nvPr/>
        </p:nvSpPr>
        <p:spPr>
          <a:xfrm>
            <a:off x="1269523" y="1321356"/>
            <a:ext cx="1122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Rule head</a:t>
            </a:r>
          </a:p>
        </p:txBody>
      </p:sp>
      <p:sp>
        <p:nvSpPr>
          <p:cNvPr id="24" name="Right Brace 23">
            <a:extLst>
              <a:ext uri="{FF2B5EF4-FFF2-40B4-BE49-F238E27FC236}">
                <a16:creationId xmlns:a16="http://schemas.microsoft.com/office/drawing/2014/main" id="{0F057749-2851-4D35-8C84-A0459284A0EA}"/>
              </a:ext>
            </a:extLst>
          </p:cNvPr>
          <p:cNvSpPr/>
          <p:nvPr/>
        </p:nvSpPr>
        <p:spPr>
          <a:xfrm rot="5400000" flipH="1">
            <a:off x="1730711" y="874169"/>
            <a:ext cx="200050" cy="1724187"/>
          </a:xfrm>
          <a:prstGeom prst="rightBrace">
            <a:avLst>
              <a:gd name="adj1" fmla="val 30854"/>
              <a:gd name="adj2" fmla="val 5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Brace 24">
            <a:extLst>
              <a:ext uri="{FF2B5EF4-FFF2-40B4-BE49-F238E27FC236}">
                <a16:creationId xmlns:a16="http://schemas.microsoft.com/office/drawing/2014/main" id="{20C52E78-0E12-430F-AAD9-877D609637B7}"/>
              </a:ext>
            </a:extLst>
          </p:cNvPr>
          <p:cNvSpPr/>
          <p:nvPr/>
        </p:nvSpPr>
        <p:spPr>
          <a:xfrm rot="5400000" flipH="1">
            <a:off x="5295947" y="-484047"/>
            <a:ext cx="171089" cy="4520557"/>
          </a:xfrm>
          <a:prstGeom prst="rightBrace">
            <a:avLst>
              <a:gd name="adj1" fmla="val 56278"/>
              <a:gd name="adj2" fmla="val 5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1A17307-91D0-4745-9111-D83E74B160B8}"/>
              </a:ext>
            </a:extLst>
          </p:cNvPr>
          <p:cNvSpPr txBox="1"/>
          <p:nvPr/>
        </p:nvSpPr>
        <p:spPr>
          <a:xfrm>
            <a:off x="4903877" y="1308620"/>
            <a:ext cx="1122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Rule body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C8782CD-F084-47C5-A01C-C4736AB2152F}"/>
              </a:ext>
            </a:extLst>
          </p:cNvPr>
          <p:cNvSpPr/>
          <p:nvPr/>
        </p:nvSpPr>
        <p:spPr>
          <a:xfrm>
            <a:off x="4989507" y="3109081"/>
            <a:ext cx="643361" cy="39976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16DB13A-332F-4817-B0FD-4ACE9C8F9FC2}"/>
              </a:ext>
            </a:extLst>
          </p:cNvPr>
          <p:cNvSpPr/>
          <p:nvPr/>
        </p:nvSpPr>
        <p:spPr>
          <a:xfrm>
            <a:off x="6149049" y="3242244"/>
            <a:ext cx="643361" cy="78917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80934E3-1852-4C43-A42B-07DEC4D06577}"/>
              </a:ext>
            </a:extLst>
          </p:cNvPr>
          <p:cNvCxnSpPr/>
          <p:nvPr/>
        </p:nvCxnSpPr>
        <p:spPr>
          <a:xfrm>
            <a:off x="5079569" y="2127142"/>
            <a:ext cx="771041" cy="1197040"/>
          </a:xfrm>
          <a:prstGeom prst="straightConnector1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9A7C712D-4D1F-455D-8314-D30B774E6DA1}"/>
              </a:ext>
            </a:extLst>
          </p:cNvPr>
          <p:cNvCxnSpPr>
            <a:cxnSpLocks/>
            <a:stCxn id="38" idx="2"/>
            <a:endCxn id="19" idx="0"/>
          </p:cNvCxnSpPr>
          <p:nvPr/>
        </p:nvCxnSpPr>
        <p:spPr>
          <a:xfrm rot="16200000" flipH="1">
            <a:off x="4740018" y="247545"/>
            <a:ext cx="1174161" cy="4840153"/>
          </a:xfrm>
          <a:prstGeom prst="bentConnector3">
            <a:avLst>
              <a:gd name="adj1" fmla="val 14361"/>
            </a:avLst>
          </a:prstGeom>
          <a:ln w="381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E9365E8C-BC1C-4D27-83EA-400646E4FC73}"/>
              </a:ext>
            </a:extLst>
          </p:cNvPr>
          <p:cNvSpPr/>
          <p:nvPr/>
        </p:nvSpPr>
        <p:spPr>
          <a:xfrm>
            <a:off x="2788000" y="1836288"/>
            <a:ext cx="238044" cy="2442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C5EFEB7-03A6-4CA6-89A2-F8B4C6126017}"/>
              </a:ext>
            </a:extLst>
          </p:cNvPr>
          <p:cNvCxnSpPr>
            <a:cxnSpLocks/>
          </p:cNvCxnSpPr>
          <p:nvPr/>
        </p:nvCxnSpPr>
        <p:spPr>
          <a:xfrm flipH="1">
            <a:off x="3629860" y="2180147"/>
            <a:ext cx="369124" cy="1062097"/>
          </a:xfrm>
          <a:prstGeom prst="straightConnector1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397173A-9165-4C88-BC28-2524FB7294AF}"/>
              </a:ext>
            </a:extLst>
          </p:cNvPr>
          <p:cNvCxnSpPr>
            <a:cxnSpLocks/>
          </p:cNvCxnSpPr>
          <p:nvPr/>
        </p:nvCxnSpPr>
        <p:spPr>
          <a:xfrm flipH="1">
            <a:off x="3777657" y="2180147"/>
            <a:ext cx="2290149" cy="1668753"/>
          </a:xfrm>
          <a:prstGeom prst="straightConnector1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2BD9128E-B75B-4444-AA47-A2A7A1FD0FA5}"/>
              </a:ext>
            </a:extLst>
          </p:cNvPr>
          <p:cNvSpPr txBox="1"/>
          <p:nvPr/>
        </p:nvSpPr>
        <p:spPr>
          <a:xfrm>
            <a:off x="5294924" y="2399697"/>
            <a:ext cx="1328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Compiled to</a:t>
            </a:r>
          </a:p>
        </p:txBody>
      </p:sp>
      <p:cxnSp>
        <p:nvCxnSpPr>
          <p:cNvPr id="39" name="Straight Arrow Connector 33">
            <a:extLst>
              <a:ext uri="{FF2B5EF4-FFF2-40B4-BE49-F238E27FC236}">
                <a16:creationId xmlns:a16="http://schemas.microsoft.com/office/drawing/2014/main" id="{BC93B642-82B4-4C63-A5EB-E3F78DCAB2CC}"/>
              </a:ext>
            </a:extLst>
          </p:cNvPr>
          <p:cNvCxnSpPr>
            <a:cxnSpLocks/>
            <a:stCxn id="41" idx="2"/>
            <a:endCxn id="9" idx="2"/>
          </p:cNvCxnSpPr>
          <p:nvPr/>
        </p:nvCxnSpPr>
        <p:spPr>
          <a:xfrm rot="16200000" flipH="1">
            <a:off x="4655733" y="-700668"/>
            <a:ext cx="1634957" cy="7284954"/>
          </a:xfrm>
          <a:prstGeom prst="bentConnector3">
            <a:avLst>
              <a:gd name="adj1" fmla="val 139114"/>
            </a:avLst>
          </a:prstGeom>
          <a:ln w="381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FF7D391D-1B8D-4EAC-9F89-E89B62C98C70}"/>
              </a:ext>
            </a:extLst>
          </p:cNvPr>
          <p:cNvSpPr/>
          <p:nvPr/>
        </p:nvSpPr>
        <p:spPr>
          <a:xfrm>
            <a:off x="1711712" y="1880077"/>
            <a:ext cx="238044" cy="2442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96529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D6CBBA-EAAF-40EC-90DE-EB79EFA95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Selection (filtering)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CBACE2-5B7A-4997-8850-2C8DC2C46C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69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D27D785-CC0B-403E-A470-63345672281C}"/>
              </a:ext>
            </a:extLst>
          </p:cNvPr>
          <p:cNvSpPr txBox="1"/>
          <p:nvPr/>
        </p:nvSpPr>
        <p:spPr>
          <a:xfrm>
            <a:off x="7209305" y="1751490"/>
            <a:ext cx="4368613" cy="107721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3200" dirty="0">
                <a:latin typeface="Consolas" panose="020B0609020204030204" pitchFamily="49" charset="0"/>
              </a:rPr>
              <a:t>O(t) :- T(t),</a:t>
            </a:r>
            <a:br>
              <a:rPr lang="en-US" sz="3200" dirty="0">
                <a:latin typeface="Consolas" panose="020B0609020204030204" pitchFamily="49" charset="0"/>
              </a:rPr>
            </a:br>
            <a:r>
              <a:rPr lang="en-US" sz="3200" dirty="0">
                <a:latin typeface="Consolas" panose="020B0609020204030204" pitchFamily="49" charset="0"/>
              </a:rPr>
              <a:t>    predicate(t).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A52F2CD-7087-4EF9-B759-73661B087B0C}"/>
              </a:ext>
            </a:extLst>
          </p:cNvPr>
          <p:cNvSpPr txBox="1"/>
          <p:nvPr/>
        </p:nvSpPr>
        <p:spPr>
          <a:xfrm>
            <a:off x="1158129" y="1825623"/>
            <a:ext cx="4476189" cy="107721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3200" dirty="0">
                <a:solidFill>
                  <a:schemeClr val="accent1"/>
                </a:solidFill>
                <a:latin typeface="Consolas" panose="020B0609020204030204" pitchFamily="49" charset="0"/>
              </a:rPr>
              <a:t>SELECT</a:t>
            </a:r>
            <a:r>
              <a:rPr lang="en-US" sz="3200" dirty="0">
                <a:latin typeface="Consolas" panose="020B0609020204030204" pitchFamily="49" charset="0"/>
              </a:rPr>
              <a:t> * </a:t>
            </a:r>
            <a:r>
              <a:rPr lang="en-US" sz="3200" dirty="0">
                <a:solidFill>
                  <a:schemeClr val="accent1"/>
                </a:solidFill>
                <a:latin typeface="Consolas" panose="020B0609020204030204" pitchFamily="49" charset="0"/>
              </a:rPr>
              <a:t>FROM</a:t>
            </a:r>
            <a:r>
              <a:rPr lang="en-US" sz="3200" dirty="0">
                <a:latin typeface="Consolas" panose="020B0609020204030204" pitchFamily="49" charset="0"/>
              </a:rPr>
              <a:t> T </a:t>
            </a:r>
            <a:br>
              <a:rPr lang="en-US" sz="3200" dirty="0">
                <a:latin typeface="Consolas" panose="020B0609020204030204" pitchFamily="49" charset="0"/>
              </a:rPr>
            </a:br>
            <a:r>
              <a:rPr lang="en-US" sz="3200" dirty="0">
                <a:solidFill>
                  <a:schemeClr val="accent1"/>
                </a:solidFill>
                <a:latin typeface="Consolas" panose="020B0609020204030204" pitchFamily="49" charset="0"/>
              </a:rPr>
              <a:t>WHERE</a:t>
            </a:r>
            <a:r>
              <a:rPr lang="en-US" sz="3200" dirty="0">
                <a:latin typeface="Consolas" panose="020B0609020204030204" pitchFamily="49" charset="0"/>
              </a:rPr>
              <a:t> </a:t>
            </a:r>
            <a:r>
              <a:rPr lang="en-US" sz="3200" i="1" dirty="0">
                <a:latin typeface="Consolas" panose="020B0609020204030204" pitchFamily="49" charset="0"/>
              </a:rPr>
              <a:t>predicate</a:t>
            </a:r>
          </a:p>
        </p:txBody>
      </p:sp>
      <p:graphicFrame>
        <p:nvGraphicFramePr>
          <p:cNvPr id="18" name="Table 8">
            <a:extLst>
              <a:ext uri="{FF2B5EF4-FFF2-40B4-BE49-F238E27FC236}">
                <a16:creationId xmlns:a16="http://schemas.microsoft.com/office/drawing/2014/main" id="{211D3054-2D7F-4579-8F3F-576AD15FEE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2061379"/>
              </p:ext>
            </p:extLst>
          </p:nvPr>
        </p:nvGraphicFramePr>
        <p:xfrm>
          <a:off x="2392623" y="3678129"/>
          <a:ext cx="2522321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8547">
                  <a:extLst>
                    <a:ext uri="{9D8B030D-6E8A-4147-A177-3AD203B41FA5}">
                      <a16:colId xmlns:a16="http://schemas.microsoft.com/office/drawing/2014/main" val="1821487241"/>
                    </a:ext>
                  </a:extLst>
                </a:gridCol>
                <a:gridCol w="593154">
                  <a:extLst>
                    <a:ext uri="{9D8B030D-6E8A-4147-A177-3AD203B41FA5}">
                      <a16:colId xmlns:a16="http://schemas.microsoft.com/office/drawing/2014/main" val="995250707"/>
                    </a:ext>
                  </a:extLst>
                </a:gridCol>
                <a:gridCol w="1060620">
                  <a:extLst>
                    <a:ext uri="{9D8B030D-6E8A-4147-A177-3AD203B41FA5}">
                      <a16:colId xmlns:a16="http://schemas.microsoft.com/office/drawing/2014/main" val="1364345537"/>
                    </a:ext>
                  </a:extLst>
                </a:gridCol>
              </a:tblGrid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Weight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1557866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Mike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6011997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John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1637269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Amy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-1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2675268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Chris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-2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4754893"/>
                  </a:ext>
                </a:extLst>
              </a:tr>
            </a:tbl>
          </a:graphicData>
        </a:graphic>
      </p:graphicFrame>
      <p:graphicFrame>
        <p:nvGraphicFramePr>
          <p:cNvPr id="19" name="Table 8">
            <a:extLst>
              <a:ext uri="{FF2B5EF4-FFF2-40B4-BE49-F238E27FC236}">
                <a16:creationId xmlns:a16="http://schemas.microsoft.com/office/drawing/2014/main" id="{EFC67CBC-FA3F-44AB-84E7-C500F12040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4649185"/>
              </p:ext>
            </p:extLst>
          </p:nvPr>
        </p:nvGraphicFramePr>
        <p:xfrm>
          <a:off x="7633067" y="3939458"/>
          <a:ext cx="2522321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8547">
                  <a:extLst>
                    <a:ext uri="{9D8B030D-6E8A-4147-A177-3AD203B41FA5}">
                      <a16:colId xmlns:a16="http://schemas.microsoft.com/office/drawing/2014/main" val="1821487241"/>
                    </a:ext>
                  </a:extLst>
                </a:gridCol>
                <a:gridCol w="593154">
                  <a:extLst>
                    <a:ext uri="{9D8B030D-6E8A-4147-A177-3AD203B41FA5}">
                      <a16:colId xmlns:a16="http://schemas.microsoft.com/office/drawing/2014/main" val="995250707"/>
                    </a:ext>
                  </a:extLst>
                </a:gridCol>
                <a:gridCol w="1060620">
                  <a:extLst>
                    <a:ext uri="{9D8B030D-6E8A-4147-A177-3AD203B41FA5}">
                      <a16:colId xmlns:a16="http://schemas.microsoft.com/office/drawing/2014/main" val="1364345537"/>
                    </a:ext>
                  </a:extLst>
                </a:gridCol>
              </a:tblGrid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Weight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1557866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Mike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6011997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John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1637269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Chris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-2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2675268"/>
                  </a:ext>
                </a:extLst>
              </a:tr>
            </a:tbl>
          </a:graphicData>
        </a:graphic>
      </p:graphicFrame>
      <p:sp>
        <p:nvSpPr>
          <p:cNvPr id="20" name="Arrow: Right 19">
            <a:extLst>
              <a:ext uri="{FF2B5EF4-FFF2-40B4-BE49-F238E27FC236}">
                <a16:creationId xmlns:a16="http://schemas.microsoft.com/office/drawing/2014/main" id="{9B4EEB02-39C5-4A1F-AF1B-50B003CECFD9}"/>
              </a:ext>
            </a:extLst>
          </p:cNvPr>
          <p:cNvSpPr/>
          <p:nvPr/>
        </p:nvSpPr>
        <p:spPr>
          <a:xfrm>
            <a:off x="5315180" y="4334211"/>
            <a:ext cx="2114271" cy="673533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WHERE Age &gt;= 10</a:t>
            </a:r>
          </a:p>
        </p:txBody>
      </p:sp>
    </p:spTree>
    <p:extLst>
      <p:ext uri="{BB962C8B-B14F-4D97-AF65-F5344CB8AC3E}">
        <p14:creationId xmlns:p14="http://schemas.microsoft.com/office/powerpoint/2010/main" val="23334290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close-up of a cd&#10;&#10;Description automatically generated with medium confidence">
            <a:extLst>
              <a:ext uri="{FF2B5EF4-FFF2-40B4-BE49-F238E27FC236}">
                <a16:creationId xmlns:a16="http://schemas.microsoft.com/office/drawing/2014/main" id="{282EA184-4428-48BB-B59C-A0F3FBFD80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975600" y="2853266"/>
            <a:ext cx="3911600" cy="38862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F3146BF-3DC2-4B4F-A774-291E8582F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Nyquist–Shannon sampling theorem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FE635F-8686-4821-BD98-F5BF1BF67D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305700"/>
          </a:xfrm>
        </p:spPr>
        <p:txBody>
          <a:bodyPr/>
          <a:lstStyle/>
          <a:p>
            <a:r>
              <a:rPr lang="en-US" dirty="0"/>
              <a:t>If a signal contains no frequencies higher than B hertz, it is </a:t>
            </a:r>
            <a:r>
              <a:rPr lang="en-US" b="1" dirty="0"/>
              <a:t>completely</a:t>
            </a:r>
            <a:r>
              <a:rPr lang="en-US" dirty="0"/>
              <a:t> determined by giving its values at a series of points spaced 1/(2B) seconds apart.</a:t>
            </a:r>
          </a:p>
          <a:p>
            <a:r>
              <a:rPr lang="en-US" dirty="0"/>
              <a:t>Our ears cannot hear more than 20khz</a:t>
            </a:r>
          </a:p>
          <a:p>
            <a:pPr lvl="1"/>
            <a:r>
              <a:rPr lang="en-US" dirty="0"/>
              <a:t>CDs sampling rate is 44.1khz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888B3E29-A262-4126-9A47-933A6565D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7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86D5E6-64CD-44FA-A683-ED5450596CB9}"/>
              </a:ext>
            </a:extLst>
          </p:cNvPr>
          <p:cNvSpPr txBox="1"/>
          <p:nvPr/>
        </p:nvSpPr>
        <p:spPr>
          <a:xfrm>
            <a:off x="794803" y="4686004"/>
            <a:ext cx="1423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Analog signal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17F69F-3A65-49BF-A861-A5A7520CBF7A}"/>
              </a:ext>
            </a:extLst>
          </p:cNvPr>
          <p:cNvSpPr txBox="1"/>
          <p:nvPr/>
        </p:nvSpPr>
        <p:spPr>
          <a:xfrm>
            <a:off x="4406900" y="4686004"/>
            <a:ext cx="1423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Analog signal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E1F18C8-C552-4D30-BF0B-F37323CE0DC6}"/>
              </a:ext>
            </a:extLst>
          </p:cNvPr>
          <p:cNvSpPr txBox="1"/>
          <p:nvPr/>
        </p:nvSpPr>
        <p:spPr>
          <a:xfrm>
            <a:off x="2513993" y="4686004"/>
            <a:ext cx="1463670" cy="369332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Analog circuit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079F52F-C081-45C3-99CC-1A6089BE2481}"/>
              </a:ext>
            </a:extLst>
          </p:cNvPr>
          <p:cNvCxnSpPr>
            <a:cxnSpLocks/>
            <a:stCxn id="4" idx="3"/>
            <a:endCxn id="8" idx="1"/>
          </p:cNvCxnSpPr>
          <p:nvPr/>
        </p:nvCxnSpPr>
        <p:spPr>
          <a:xfrm>
            <a:off x="2218591" y="4870670"/>
            <a:ext cx="295402" cy="0"/>
          </a:xfrm>
          <a:prstGeom prst="straightConnector1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7877C2B-DFCC-49C4-ADF0-4966CBD6BEBC}"/>
              </a:ext>
            </a:extLst>
          </p:cNvPr>
          <p:cNvCxnSpPr>
            <a:cxnSpLocks/>
            <a:stCxn id="8" idx="3"/>
            <a:endCxn id="7" idx="1"/>
          </p:cNvCxnSpPr>
          <p:nvPr/>
        </p:nvCxnSpPr>
        <p:spPr>
          <a:xfrm>
            <a:off x="3977663" y="4870670"/>
            <a:ext cx="429237" cy="0"/>
          </a:xfrm>
          <a:prstGeom prst="straightConnector1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44C82D1-A863-48E7-9758-40B9C9EAFEEB}"/>
              </a:ext>
            </a:extLst>
          </p:cNvPr>
          <p:cNvSpPr txBox="1"/>
          <p:nvPr/>
        </p:nvSpPr>
        <p:spPr>
          <a:xfrm>
            <a:off x="823686" y="5610015"/>
            <a:ext cx="1369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Digital signal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D56B7C2-DFA9-483D-93A8-F7F679F2380D}"/>
              </a:ext>
            </a:extLst>
          </p:cNvPr>
          <p:cNvSpPr txBox="1"/>
          <p:nvPr/>
        </p:nvSpPr>
        <p:spPr>
          <a:xfrm>
            <a:off x="4441216" y="5610015"/>
            <a:ext cx="1369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Digital signal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41F1C5A-11D7-4C93-B9F4-EF1FE6687A29}"/>
              </a:ext>
            </a:extLst>
          </p:cNvPr>
          <p:cNvSpPr txBox="1"/>
          <p:nvPr/>
        </p:nvSpPr>
        <p:spPr>
          <a:xfrm>
            <a:off x="2852020" y="5610015"/>
            <a:ext cx="980910" cy="369332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Program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194A8B0-58B2-4AE5-B1EC-05E9491B27D1}"/>
              </a:ext>
            </a:extLst>
          </p:cNvPr>
          <p:cNvCxnSpPr>
            <a:cxnSpLocks/>
            <a:stCxn id="18" idx="3"/>
            <a:endCxn id="20" idx="1"/>
          </p:cNvCxnSpPr>
          <p:nvPr/>
        </p:nvCxnSpPr>
        <p:spPr>
          <a:xfrm>
            <a:off x="2193356" y="5794681"/>
            <a:ext cx="658664" cy="0"/>
          </a:xfrm>
          <a:prstGeom prst="straightConnector1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33CD62A-B59E-4079-BA94-83E1997C7025}"/>
              </a:ext>
            </a:extLst>
          </p:cNvPr>
          <p:cNvCxnSpPr>
            <a:cxnSpLocks/>
            <a:stCxn id="20" idx="3"/>
            <a:endCxn id="19" idx="1"/>
          </p:cNvCxnSpPr>
          <p:nvPr/>
        </p:nvCxnSpPr>
        <p:spPr>
          <a:xfrm>
            <a:off x="3832930" y="5794681"/>
            <a:ext cx="608286" cy="0"/>
          </a:xfrm>
          <a:prstGeom prst="straightConnector1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D646825-9641-4457-AEDD-69CCCD680852}"/>
              </a:ext>
            </a:extLst>
          </p:cNvPr>
          <p:cNvCxnSpPr>
            <a:cxnSpLocks/>
            <a:stCxn id="4" idx="2"/>
            <a:endCxn id="18" idx="0"/>
          </p:cNvCxnSpPr>
          <p:nvPr/>
        </p:nvCxnSpPr>
        <p:spPr>
          <a:xfrm>
            <a:off x="1506697" y="5055336"/>
            <a:ext cx="1824" cy="554679"/>
          </a:xfrm>
          <a:prstGeom prst="straightConnector1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68EC1FB0-DCDF-464B-AC31-AAE2F5A11CAA}"/>
              </a:ext>
            </a:extLst>
          </p:cNvPr>
          <p:cNvCxnSpPr>
            <a:cxnSpLocks/>
            <a:stCxn id="19" idx="0"/>
            <a:endCxn id="7" idx="2"/>
          </p:cNvCxnSpPr>
          <p:nvPr/>
        </p:nvCxnSpPr>
        <p:spPr>
          <a:xfrm flipH="1" flipV="1">
            <a:off x="5118794" y="5055336"/>
            <a:ext cx="7257" cy="554679"/>
          </a:xfrm>
          <a:prstGeom prst="straightConnector1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24E493BC-E099-46B7-9220-EA37EF83FF0B}"/>
              </a:ext>
            </a:extLst>
          </p:cNvPr>
          <p:cNvSpPr txBox="1"/>
          <p:nvPr/>
        </p:nvSpPr>
        <p:spPr>
          <a:xfrm>
            <a:off x="953346" y="5146684"/>
            <a:ext cx="550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A/D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EE5C780-ACDF-4892-8B71-C890EF27D7C4}"/>
              </a:ext>
            </a:extLst>
          </p:cNvPr>
          <p:cNvSpPr txBox="1"/>
          <p:nvPr/>
        </p:nvSpPr>
        <p:spPr>
          <a:xfrm>
            <a:off x="5226358" y="5146684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D/A</a:t>
            </a:r>
          </a:p>
        </p:txBody>
      </p:sp>
    </p:spTree>
    <p:extLst>
      <p:ext uri="{BB962C8B-B14F-4D97-AF65-F5344CB8AC3E}">
        <p14:creationId xmlns:p14="http://schemas.microsoft.com/office/powerpoint/2010/main" val="78374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8" grpId="0" animBg="1"/>
      <p:bldP spid="18" grpId="0"/>
      <p:bldP spid="19" grpId="0"/>
      <p:bldP spid="20" grpId="0" animBg="1"/>
      <p:bldP spid="39" grpId="0"/>
      <p:bldP spid="42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D6CBBA-EAAF-40EC-90DE-EB79EFA95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Selection (filtering)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1B23188-0042-4D0E-8F67-131DAEFEE23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897840" y="3068182"/>
                <a:ext cx="6905066" cy="1773955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ℤ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ℤ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i="1" dirty="0">
                  <a:latin typeface="Consolas" panose="020B0609020204030204" pitchFamily="49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]=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𝑝𝑟𝑒𝑑𝑖𝑐𝑎𝑡𝑒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0,  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𝑜𝑡h𝑒𝑟𝑤𝑖𝑠𝑒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1B23188-0042-4D0E-8F67-131DAEFEE23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897840" y="3068182"/>
                <a:ext cx="6905066" cy="1773955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CBACE2-5B7A-4997-8850-2C8DC2C46C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70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1F52BF91-78F3-4CA3-A1B1-A540401E56DA}"/>
                  </a:ext>
                </a:extLst>
              </p:cNvPr>
              <p:cNvSpPr/>
              <p:nvPr/>
            </p:nvSpPr>
            <p:spPr>
              <a:xfrm>
                <a:off x="5975977" y="5038868"/>
                <a:ext cx="512233" cy="370932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↑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en-US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1F52BF91-78F3-4CA3-A1B1-A540401E56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5977" y="5038868"/>
                <a:ext cx="512233" cy="3709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794061C-352D-43A1-AE52-3F2C59A389AC}"/>
              </a:ext>
            </a:extLst>
          </p:cNvPr>
          <p:cNvCxnSpPr>
            <a:cxnSpLocks/>
            <a:stCxn id="9" idx="3"/>
            <a:endCxn id="5" idx="1"/>
          </p:cNvCxnSpPr>
          <p:nvPr/>
        </p:nvCxnSpPr>
        <p:spPr>
          <a:xfrm>
            <a:off x="5688825" y="5224333"/>
            <a:ext cx="287152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6AF70AE-7CCE-4AF3-8492-10CE5E9AB95E}"/>
              </a:ext>
            </a:extLst>
          </p:cNvPr>
          <p:cNvCxnSpPr>
            <a:cxnSpLocks/>
            <a:stCxn id="5" idx="3"/>
            <a:endCxn id="8" idx="1"/>
          </p:cNvCxnSpPr>
          <p:nvPr/>
        </p:nvCxnSpPr>
        <p:spPr>
          <a:xfrm>
            <a:off x="6488210" y="5224334"/>
            <a:ext cx="329736" cy="800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3FB975AE-18DF-441E-9D2C-72D15659567A}"/>
              </a:ext>
            </a:extLst>
          </p:cNvPr>
          <p:cNvSpPr/>
          <p:nvPr/>
        </p:nvSpPr>
        <p:spPr>
          <a:xfrm>
            <a:off x="6817946" y="5038868"/>
            <a:ext cx="391359" cy="372532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i="1" dirty="0">
                <a:solidFill>
                  <a:schemeClr val="tx1"/>
                </a:solidFill>
              </a:rPr>
              <a:t>V</a:t>
            </a:r>
            <a:endParaRPr lang="en-US" i="1" baseline="30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2524BC9-61CB-451A-8B91-1265A314BAA1}"/>
                  </a:ext>
                </a:extLst>
              </p:cNvPr>
              <p:cNvSpPr/>
              <p:nvPr/>
            </p:nvSpPr>
            <p:spPr>
              <a:xfrm>
                <a:off x="5094459" y="5038867"/>
                <a:ext cx="594366" cy="370932"/>
              </a:xfrm>
              <a:prstGeom prst="rect">
                <a:avLst/>
              </a:prstGeom>
              <a:noFill/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2524BC9-61CB-451A-8B91-1265A314BA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4459" y="5038867"/>
                <a:ext cx="594366" cy="3709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FD27D785-CC0B-403E-A470-63345672281C}"/>
              </a:ext>
            </a:extLst>
          </p:cNvPr>
          <p:cNvSpPr txBox="1"/>
          <p:nvPr/>
        </p:nvSpPr>
        <p:spPr>
          <a:xfrm>
            <a:off x="7209305" y="1751490"/>
            <a:ext cx="4368613" cy="107721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3200" dirty="0">
                <a:latin typeface="Consolas" panose="020B0609020204030204" pitchFamily="49" charset="0"/>
              </a:rPr>
              <a:t>V(t) :- T(t),</a:t>
            </a:r>
            <a:br>
              <a:rPr lang="en-US" sz="3200" dirty="0">
                <a:latin typeface="Consolas" panose="020B0609020204030204" pitchFamily="49" charset="0"/>
              </a:rPr>
            </a:br>
            <a:r>
              <a:rPr lang="en-US" sz="3200" dirty="0">
                <a:latin typeface="Consolas" panose="020B0609020204030204" pitchFamily="49" charset="0"/>
              </a:rPr>
              <a:t>    predicate(t).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90BB496-1BCF-43F2-ACFF-FB80610B1573}"/>
                  </a:ext>
                </a:extLst>
              </p:cNvPr>
              <p:cNvSpPr txBox="1"/>
              <p:nvPr/>
            </p:nvSpPr>
            <p:spPr>
              <a:xfrm>
                <a:off x="2575112" y="5648464"/>
                <a:ext cx="788782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2800" dirty="0"/>
                  <a:t> keeps all tuples for which the predicate is true.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90BB496-1BCF-43F2-ACFF-FB80610B15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5112" y="5648464"/>
                <a:ext cx="7887820" cy="523220"/>
              </a:xfrm>
              <a:prstGeom prst="rect">
                <a:avLst/>
              </a:prstGeom>
              <a:blipFill>
                <a:blip r:embed="rId5"/>
                <a:stretch>
                  <a:fillRect t="-11765" b="-341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4A52F2CD-7087-4EF9-B759-73661B087B0C}"/>
              </a:ext>
            </a:extLst>
          </p:cNvPr>
          <p:cNvSpPr txBox="1"/>
          <p:nvPr/>
        </p:nvSpPr>
        <p:spPr>
          <a:xfrm>
            <a:off x="1158129" y="1825623"/>
            <a:ext cx="4476189" cy="107721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3200" dirty="0">
                <a:solidFill>
                  <a:schemeClr val="accent1"/>
                </a:solidFill>
                <a:latin typeface="Consolas" panose="020B0609020204030204" pitchFamily="49" charset="0"/>
              </a:rPr>
              <a:t>SELECT</a:t>
            </a:r>
            <a:r>
              <a:rPr lang="en-US" sz="3200" dirty="0">
                <a:latin typeface="Consolas" panose="020B0609020204030204" pitchFamily="49" charset="0"/>
              </a:rPr>
              <a:t> * </a:t>
            </a:r>
            <a:r>
              <a:rPr lang="en-US" sz="3200" dirty="0">
                <a:solidFill>
                  <a:schemeClr val="accent1"/>
                </a:solidFill>
                <a:latin typeface="Consolas" panose="020B0609020204030204" pitchFamily="49" charset="0"/>
              </a:rPr>
              <a:t>FROM</a:t>
            </a:r>
            <a:r>
              <a:rPr lang="en-US" sz="3200" dirty="0">
                <a:latin typeface="Consolas" panose="020B0609020204030204" pitchFamily="49" charset="0"/>
              </a:rPr>
              <a:t> T </a:t>
            </a:r>
            <a:br>
              <a:rPr lang="en-US" sz="3200" dirty="0">
                <a:latin typeface="Consolas" panose="020B0609020204030204" pitchFamily="49" charset="0"/>
              </a:rPr>
            </a:br>
            <a:r>
              <a:rPr lang="en-US" sz="3200" dirty="0">
                <a:solidFill>
                  <a:schemeClr val="accent1"/>
                </a:solidFill>
                <a:latin typeface="Consolas" panose="020B0609020204030204" pitchFamily="49" charset="0"/>
              </a:rPr>
              <a:t>WHERE</a:t>
            </a:r>
            <a:r>
              <a:rPr lang="en-US" sz="3200" dirty="0">
                <a:latin typeface="Consolas" panose="020B0609020204030204" pitchFamily="49" charset="0"/>
              </a:rPr>
              <a:t> </a:t>
            </a:r>
            <a:r>
              <a:rPr lang="en-US" sz="3200" i="1" dirty="0">
                <a:latin typeface="Consolas" panose="020B0609020204030204" pitchFamily="49" charset="0"/>
              </a:rPr>
              <a:t>predicate</a:t>
            </a:r>
          </a:p>
        </p:txBody>
      </p:sp>
    </p:spTree>
    <p:extLst>
      <p:ext uri="{BB962C8B-B14F-4D97-AF65-F5344CB8AC3E}">
        <p14:creationId xmlns:p14="http://schemas.microsoft.com/office/powerpoint/2010/main" val="384535646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EBC0B9-BA42-408F-A8A5-45BF50F61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14961"/>
            <a:ext cx="10515600" cy="1325563"/>
          </a:xfrm>
        </p:spPr>
        <p:txBody>
          <a:bodyPr/>
          <a:lstStyle/>
          <a:p>
            <a:r>
              <a:rPr lang="en-US" dirty="0"/>
              <a:t>Cartesian products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8DA9D8-2BA4-40D1-A00D-1A48311E0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71</a:t>
            </a:fld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3E13663-E7B6-4739-ADA2-D5B32EDE0981}"/>
              </a:ext>
            </a:extLst>
          </p:cNvPr>
          <p:cNvSpPr txBox="1"/>
          <p:nvPr/>
        </p:nvSpPr>
        <p:spPr>
          <a:xfrm>
            <a:off x="7924800" y="1561308"/>
            <a:ext cx="3319670" cy="138499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800" dirty="0">
                <a:latin typeface="Consolas" panose="020B0609020204030204" pitchFamily="49" charset="0"/>
              </a:rPr>
              <a:t>V(t1, t2) :- </a:t>
            </a:r>
            <a:br>
              <a:rPr lang="en-US" sz="2800" dirty="0">
                <a:latin typeface="Consolas" panose="020B0609020204030204" pitchFamily="49" charset="0"/>
              </a:rPr>
            </a:br>
            <a:r>
              <a:rPr lang="en-US" sz="2800" dirty="0">
                <a:latin typeface="Consolas" panose="020B0609020204030204" pitchFamily="49" charset="0"/>
              </a:rPr>
              <a:t>   T1(t1), </a:t>
            </a:r>
            <a:br>
              <a:rPr lang="en-US" sz="2800" dirty="0">
                <a:latin typeface="Consolas" panose="020B0609020204030204" pitchFamily="49" charset="0"/>
              </a:rPr>
            </a:br>
            <a:r>
              <a:rPr lang="en-US" sz="2800" dirty="0">
                <a:latin typeface="Consolas" panose="020B0609020204030204" pitchFamily="49" charset="0"/>
              </a:rPr>
              <a:t>   T2(t2).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EBECEB-75EE-4645-B15B-3F3E9D201054}"/>
              </a:ext>
            </a:extLst>
          </p:cNvPr>
          <p:cNvSpPr txBox="1"/>
          <p:nvPr/>
        </p:nvSpPr>
        <p:spPr>
          <a:xfrm>
            <a:off x="513299" y="1745624"/>
            <a:ext cx="6102626" cy="107721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3200" dirty="0">
                <a:solidFill>
                  <a:schemeClr val="accent1"/>
                </a:solidFill>
                <a:latin typeface="Consolas" panose="020B0609020204030204" pitchFamily="49" charset="0"/>
              </a:rPr>
              <a:t>SELECT</a:t>
            </a:r>
            <a:r>
              <a:rPr lang="en-US" sz="3200" dirty="0">
                <a:latin typeface="Consolas" panose="020B0609020204030204" pitchFamily="49" charset="0"/>
              </a:rPr>
              <a:t> T1.*, T2.* </a:t>
            </a:r>
            <a:br>
              <a:rPr lang="en-US" sz="3200" dirty="0">
                <a:latin typeface="Consolas" panose="020B0609020204030204" pitchFamily="49" charset="0"/>
              </a:rPr>
            </a:br>
            <a:r>
              <a:rPr lang="en-US" sz="3200" dirty="0">
                <a:solidFill>
                  <a:schemeClr val="accent1"/>
                </a:solidFill>
                <a:latin typeface="Consolas" panose="020B0609020204030204" pitchFamily="49" charset="0"/>
              </a:rPr>
              <a:t>FROM</a:t>
            </a:r>
            <a:r>
              <a:rPr lang="en-US" sz="3200" dirty="0">
                <a:latin typeface="Consolas" panose="020B0609020204030204" pitchFamily="49" charset="0"/>
              </a:rPr>
              <a:t> T1, T2</a:t>
            </a:r>
          </a:p>
        </p:txBody>
      </p:sp>
      <p:graphicFrame>
        <p:nvGraphicFramePr>
          <p:cNvPr id="20" name="Table 8">
            <a:extLst>
              <a:ext uri="{FF2B5EF4-FFF2-40B4-BE49-F238E27FC236}">
                <a16:creationId xmlns:a16="http://schemas.microsoft.com/office/drawing/2014/main" id="{0AA7B719-A9E2-4667-A55D-72CB8C1E16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6955780"/>
              </p:ext>
            </p:extLst>
          </p:nvPr>
        </p:nvGraphicFramePr>
        <p:xfrm>
          <a:off x="1896641" y="3913199"/>
          <a:ext cx="1929167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8547">
                  <a:extLst>
                    <a:ext uri="{9D8B030D-6E8A-4147-A177-3AD203B41FA5}">
                      <a16:colId xmlns:a16="http://schemas.microsoft.com/office/drawing/2014/main" val="1821487241"/>
                    </a:ext>
                  </a:extLst>
                </a:gridCol>
                <a:gridCol w="1060620">
                  <a:extLst>
                    <a:ext uri="{9D8B030D-6E8A-4147-A177-3AD203B41FA5}">
                      <a16:colId xmlns:a16="http://schemas.microsoft.com/office/drawing/2014/main" val="1364345537"/>
                    </a:ext>
                  </a:extLst>
                </a:gridCol>
              </a:tblGrid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Weight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1557866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Mike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6011997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John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1637269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Amy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-1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2675268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Chris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2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4754893"/>
                  </a:ext>
                </a:extLst>
              </a:tr>
            </a:tbl>
          </a:graphicData>
        </a:graphic>
      </p:graphicFrame>
      <p:graphicFrame>
        <p:nvGraphicFramePr>
          <p:cNvPr id="21" name="Table 8">
            <a:extLst>
              <a:ext uri="{FF2B5EF4-FFF2-40B4-BE49-F238E27FC236}">
                <a16:creationId xmlns:a16="http://schemas.microsoft.com/office/drawing/2014/main" id="{469095F3-8624-4D77-832A-044DCF54A7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8197189"/>
              </p:ext>
            </p:extLst>
          </p:nvPr>
        </p:nvGraphicFramePr>
        <p:xfrm>
          <a:off x="4644195" y="4333754"/>
          <a:ext cx="1653774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3154">
                  <a:extLst>
                    <a:ext uri="{9D8B030D-6E8A-4147-A177-3AD203B41FA5}">
                      <a16:colId xmlns:a16="http://schemas.microsoft.com/office/drawing/2014/main" val="995250707"/>
                    </a:ext>
                  </a:extLst>
                </a:gridCol>
                <a:gridCol w="1060620">
                  <a:extLst>
                    <a:ext uri="{9D8B030D-6E8A-4147-A177-3AD203B41FA5}">
                      <a16:colId xmlns:a16="http://schemas.microsoft.com/office/drawing/2014/main" val="1364345537"/>
                    </a:ext>
                  </a:extLst>
                </a:gridCol>
              </a:tblGrid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Weight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1557866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6011997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1637269"/>
                  </a:ext>
                </a:extLst>
              </a:tr>
            </a:tbl>
          </a:graphicData>
        </a:graphic>
      </p:graphicFrame>
      <p:graphicFrame>
        <p:nvGraphicFramePr>
          <p:cNvPr id="22" name="Table 8">
            <a:extLst>
              <a:ext uri="{FF2B5EF4-FFF2-40B4-BE49-F238E27FC236}">
                <a16:creationId xmlns:a16="http://schemas.microsoft.com/office/drawing/2014/main" id="{887EED39-5845-4042-BD00-F018EC403C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1904398"/>
              </p:ext>
            </p:extLst>
          </p:nvPr>
        </p:nvGraphicFramePr>
        <p:xfrm>
          <a:off x="7356916" y="3151199"/>
          <a:ext cx="2522321" cy="3291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8547">
                  <a:extLst>
                    <a:ext uri="{9D8B030D-6E8A-4147-A177-3AD203B41FA5}">
                      <a16:colId xmlns:a16="http://schemas.microsoft.com/office/drawing/2014/main" val="1821487241"/>
                    </a:ext>
                  </a:extLst>
                </a:gridCol>
                <a:gridCol w="593154">
                  <a:extLst>
                    <a:ext uri="{9D8B030D-6E8A-4147-A177-3AD203B41FA5}">
                      <a16:colId xmlns:a16="http://schemas.microsoft.com/office/drawing/2014/main" val="995250707"/>
                    </a:ext>
                  </a:extLst>
                </a:gridCol>
                <a:gridCol w="1060620">
                  <a:extLst>
                    <a:ext uri="{9D8B030D-6E8A-4147-A177-3AD203B41FA5}">
                      <a16:colId xmlns:a16="http://schemas.microsoft.com/office/drawing/2014/main" val="1364345537"/>
                    </a:ext>
                  </a:extLst>
                </a:gridCol>
              </a:tblGrid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Weight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1557866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Mike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6011997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John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1637269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Amy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-1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2675268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Chris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2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4754893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Mike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3879054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John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9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409558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Amy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-3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7769462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Chris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6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9349216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830EE6D5-799E-4E31-9F81-B0440BA000A2}"/>
              </a:ext>
            </a:extLst>
          </p:cNvPr>
          <p:cNvSpPr txBox="1"/>
          <p:nvPr/>
        </p:nvSpPr>
        <p:spPr>
          <a:xfrm>
            <a:off x="4156726" y="4697728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2B5ABF3-7C80-4498-8C0B-4F2F0656E88C}"/>
              </a:ext>
            </a:extLst>
          </p:cNvPr>
          <p:cNvSpPr txBox="1"/>
          <p:nvPr/>
        </p:nvSpPr>
        <p:spPr>
          <a:xfrm>
            <a:off x="6543390" y="464293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=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800BB89-7A3C-41F3-8B5F-59F0F13C97BD}"/>
              </a:ext>
            </a:extLst>
          </p:cNvPr>
          <p:cNvSpPr txBox="1"/>
          <p:nvPr/>
        </p:nvSpPr>
        <p:spPr>
          <a:xfrm>
            <a:off x="4644195" y="6181429"/>
            <a:ext cx="366596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Multiply weights.</a:t>
            </a:r>
          </a:p>
        </p:txBody>
      </p:sp>
    </p:spTree>
    <p:extLst>
      <p:ext uri="{BB962C8B-B14F-4D97-AF65-F5344CB8AC3E}">
        <p14:creationId xmlns:p14="http://schemas.microsoft.com/office/powerpoint/2010/main" val="248386916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EBC0B9-BA42-408F-A8A5-45BF50F61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14961"/>
            <a:ext cx="10515600" cy="1325563"/>
          </a:xfrm>
        </p:spPr>
        <p:txBody>
          <a:bodyPr/>
          <a:lstStyle/>
          <a:p>
            <a:r>
              <a:rPr lang="en-US" dirty="0"/>
              <a:t>Cartesian products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731CCA0-8264-4DCA-839A-FB551C7974D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342321" y="3296071"/>
                <a:ext cx="7106479" cy="1099536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, </a:t>
                </a:r>
                <a:br>
                  <a:rPr lang="en-US" dirty="0"/>
                </a:br>
                <a:r>
                  <a:rPr lang="en-US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≝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>
                  <a:latin typeface="Consolas" panose="020B0609020204030204" pitchFamily="49" charset="0"/>
                </a:endParaRPr>
              </a:p>
              <a:p>
                <a:pPr marL="0" indent="0" algn="ctr">
                  <a:buNone/>
                </a:pPr>
                <a:endParaRPr lang="en-US" dirty="0">
                  <a:latin typeface="Consolas" panose="020B0609020204030204" pitchFamily="49" charset="0"/>
                </a:endParaRPr>
              </a:p>
              <a:p>
                <a:pPr algn="ctr"/>
                <a:endParaRPr lang="en-US" dirty="0"/>
              </a:p>
              <a:p>
                <a:pPr algn="ctr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731CCA0-8264-4DCA-839A-FB551C7974D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342321" y="3296071"/>
                <a:ext cx="7106479" cy="1099536"/>
              </a:xfrm>
              <a:blipFill>
                <a:blip r:embed="rId2"/>
                <a:stretch>
                  <a:fillRect t="-9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8DA9D8-2BA4-40D1-A00D-1A48311E0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72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A5AB9C-2AC8-41E1-8543-F5D8E1BEC7F7}"/>
              </a:ext>
            </a:extLst>
          </p:cNvPr>
          <p:cNvSpPr txBox="1"/>
          <p:nvPr/>
        </p:nvSpPr>
        <p:spPr>
          <a:xfrm>
            <a:off x="4639406" y="4591946"/>
            <a:ext cx="5421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/>
              <a:t>T1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5DD5FD-90D5-4C29-B980-4AA1354B1AD4}"/>
              </a:ext>
            </a:extLst>
          </p:cNvPr>
          <p:cNvSpPr txBox="1"/>
          <p:nvPr/>
        </p:nvSpPr>
        <p:spPr>
          <a:xfrm>
            <a:off x="4639405" y="5521566"/>
            <a:ext cx="5421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/>
              <a:t>T2</a:t>
            </a:r>
            <a:endParaRPr lang="en-US" sz="2800" i="1" baseline="-25000" dirty="0"/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2AB7E6E3-34E8-4812-A878-1FFB4B1FA42D}"/>
              </a:ext>
            </a:extLst>
          </p:cNvPr>
          <p:cNvCxnSpPr>
            <a:cxnSpLocks/>
            <a:stCxn id="5" idx="3"/>
            <a:endCxn id="11" idx="0"/>
          </p:cNvCxnSpPr>
          <p:nvPr/>
        </p:nvCxnSpPr>
        <p:spPr>
          <a:xfrm>
            <a:off x="5181542" y="4853556"/>
            <a:ext cx="1138181" cy="261610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DE1AEAB8-D00B-4103-A067-AC1165091A8B}"/>
              </a:ext>
            </a:extLst>
          </p:cNvPr>
          <p:cNvCxnSpPr>
            <a:cxnSpLocks/>
            <a:stCxn id="6" idx="3"/>
            <a:endCxn id="11" idx="2"/>
          </p:cNvCxnSpPr>
          <p:nvPr/>
        </p:nvCxnSpPr>
        <p:spPr>
          <a:xfrm flipV="1">
            <a:off x="5181541" y="5521566"/>
            <a:ext cx="1138182" cy="261610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890AE97-E587-49BF-B4B5-A656AFAC8CEB}"/>
              </a:ext>
            </a:extLst>
          </p:cNvPr>
          <p:cNvSpPr txBox="1"/>
          <p:nvPr/>
        </p:nvSpPr>
        <p:spPr>
          <a:xfrm>
            <a:off x="6895380" y="5052522"/>
            <a:ext cx="3882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/>
              <a:t>V</a:t>
            </a:r>
          </a:p>
        </p:txBody>
      </p:sp>
      <p:cxnSp>
        <p:nvCxnSpPr>
          <p:cNvPr id="10" name="Connector: Elbow 19">
            <a:extLst>
              <a:ext uri="{FF2B5EF4-FFF2-40B4-BE49-F238E27FC236}">
                <a16:creationId xmlns:a16="http://schemas.microsoft.com/office/drawing/2014/main" id="{C54628B0-6101-40D4-AFDA-C5034101251E}"/>
              </a:ext>
            </a:extLst>
          </p:cNvPr>
          <p:cNvCxnSpPr>
            <a:cxnSpLocks/>
            <a:stCxn id="11" idx="3"/>
            <a:endCxn id="9" idx="1"/>
          </p:cNvCxnSpPr>
          <p:nvPr/>
        </p:nvCxnSpPr>
        <p:spPr>
          <a:xfrm flipV="1">
            <a:off x="6548507" y="5314132"/>
            <a:ext cx="346873" cy="42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98CB34EB-42B7-4DFF-8B39-40A7A4E2F8A2}"/>
                  </a:ext>
                </a:extLst>
              </p:cNvPr>
              <p:cNvSpPr/>
              <p:nvPr/>
            </p:nvSpPr>
            <p:spPr>
              <a:xfrm>
                <a:off x="6090939" y="5115166"/>
                <a:ext cx="457568" cy="40640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dirty="0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↑×</m:t>
                      </m:r>
                    </m:oMath>
                  </m:oMathPara>
                </a14:m>
                <a:endParaRPr lang="en-US" sz="20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98CB34EB-42B7-4DFF-8B39-40A7A4E2F8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0939" y="5115166"/>
                <a:ext cx="457568" cy="406400"/>
              </a:xfrm>
              <a:prstGeom prst="rect">
                <a:avLst/>
              </a:prstGeom>
              <a:blipFill>
                <a:blip r:embed="rId3"/>
                <a:stretch>
                  <a:fillRect l="-6250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53E13663-E7B6-4739-ADA2-D5B32EDE0981}"/>
              </a:ext>
            </a:extLst>
          </p:cNvPr>
          <p:cNvSpPr txBox="1"/>
          <p:nvPr/>
        </p:nvSpPr>
        <p:spPr>
          <a:xfrm>
            <a:off x="7924800" y="1561308"/>
            <a:ext cx="3319670" cy="138499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800" dirty="0">
                <a:latin typeface="Consolas" panose="020B0609020204030204" pitchFamily="49" charset="0"/>
              </a:rPr>
              <a:t>V(t1, t2) :-</a:t>
            </a:r>
            <a:br>
              <a:rPr lang="en-US" sz="2800" dirty="0">
                <a:latin typeface="Consolas" panose="020B0609020204030204" pitchFamily="49" charset="0"/>
              </a:rPr>
            </a:br>
            <a:r>
              <a:rPr lang="en-US" sz="2800" dirty="0">
                <a:latin typeface="Consolas" panose="020B0609020204030204" pitchFamily="49" charset="0"/>
              </a:rPr>
              <a:t>   T1(t1), </a:t>
            </a:r>
            <a:br>
              <a:rPr lang="en-US" sz="2800" dirty="0">
                <a:latin typeface="Consolas" panose="020B0609020204030204" pitchFamily="49" charset="0"/>
              </a:rPr>
            </a:br>
            <a:r>
              <a:rPr lang="en-US" sz="2800" dirty="0">
                <a:latin typeface="Consolas" panose="020B0609020204030204" pitchFamily="49" charset="0"/>
              </a:rPr>
              <a:t>   T2(t2).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EBECEB-75EE-4645-B15B-3F3E9D201054}"/>
              </a:ext>
            </a:extLst>
          </p:cNvPr>
          <p:cNvSpPr txBox="1"/>
          <p:nvPr/>
        </p:nvSpPr>
        <p:spPr>
          <a:xfrm>
            <a:off x="513299" y="1745624"/>
            <a:ext cx="6102626" cy="107721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3200" dirty="0">
                <a:solidFill>
                  <a:schemeClr val="accent1"/>
                </a:solidFill>
                <a:latin typeface="Consolas" panose="020B0609020204030204" pitchFamily="49" charset="0"/>
              </a:rPr>
              <a:t>SELECT</a:t>
            </a:r>
            <a:r>
              <a:rPr lang="en-US" sz="3200" dirty="0">
                <a:latin typeface="Consolas" panose="020B0609020204030204" pitchFamily="49" charset="0"/>
              </a:rPr>
              <a:t> T1.*, T1.* </a:t>
            </a:r>
            <a:br>
              <a:rPr lang="en-US" sz="3200" dirty="0">
                <a:latin typeface="Consolas" panose="020B0609020204030204" pitchFamily="49" charset="0"/>
              </a:rPr>
            </a:br>
            <a:r>
              <a:rPr lang="en-US" sz="3200" dirty="0">
                <a:solidFill>
                  <a:schemeClr val="accent1"/>
                </a:solidFill>
                <a:latin typeface="Consolas" panose="020B0609020204030204" pitchFamily="49" charset="0"/>
              </a:rPr>
              <a:t>FROM</a:t>
            </a:r>
            <a:r>
              <a:rPr lang="en-US" sz="3200" dirty="0">
                <a:latin typeface="Consolas" panose="020B0609020204030204" pitchFamily="49" charset="0"/>
              </a:rPr>
              <a:t> T1, T2</a:t>
            </a:r>
          </a:p>
        </p:txBody>
      </p:sp>
    </p:spTree>
    <p:extLst>
      <p:ext uri="{BB962C8B-B14F-4D97-AF65-F5344CB8AC3E}">
        <p14:creationId xmlns:p14="http://schemas.microsoft.com/office/powerpoint/2010/main" val="3869295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9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60CCE-3954-4785-8E92-1AE6EC144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</a:t>
            </a:r>
            <a:r>
              <a:rPr lang="en-US" dirty="0" err="1"/>
              <a:t>Equi</a:t>
            </a:r>
            <a:r>
              <a:rPr lang="en-US" dirty="0"/>
              <a:t>)Joins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4FDD0F-08D6-4B23-B2EA-390B4EC3F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73</a:t>
            </a:fld>
            <a:endParaRPr lang="en-US"/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23CE41FB-D8F1-4DB7-A30F-B5FDA91FF5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600" y="1749807"/>
            <a:ext cx="5609228" cy="15696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3200" dirty="0">
                <a:solidFill>
                  <a:schemeClr val="accent1"/>
                </a:solidFill>
                <a:latin typeface="Consolas" panose="020B0609020204030204" pitchFamily="49" charset="0"/>
              </a:rPr>
              <a:t>SELECT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Name, Age </a:t>
            </a:r>
            <a:r>
              <a:rPr lang="en-US" altLang="en-US" sz="3200" dirty="0">
                <a:solidFill>
                  <a:schemeClr val="accent1"/>
                </a:solidFill>
                <a:latin typeface="Consolas" panose="020B0609020204030204" pitchFamily="49" charset="0"/>
              </a:rPr>
              <a:t>FROM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T1</a:t>
            </a:r>
            <a:b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r>
              <a:rPr lang="en-US" altLang="en-US" sz="3200" dirty="0">
                <a:solidFill>
                  <a:schemeClr val="accent1"/>
                </a:solidFill>
                <a:latin typeface="Consolas" panose="020B0609020204030204" pitchFamily="49" charset="0"/>
              </a:rPr>
              <a:t>JOIN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T2</a:t>
            </a:r>
            <a:b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r>
              <a:rPr lang="en-US" altLang="en-US" sz="3200" dirty="0">
                <a:solidFill>
                  <a:schemeClr val="accent1"/>
                </a:solidFill>
                <a:latin typeface="Consolas" panose="020B0609020204030204" pitchFamily="49" charset="0"/>
              </a:rPr>
              <a:t>ON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en-US" sz="3200" dirty="0">
                <a:latin typeface="Consolas" panose="020B0609020204030204" pitchFamily="49" charset="0"/>
              </a:rPr>
              <a:t>T1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en-US" sz="3200" dirty="0">
                <a:latin typeface="Consolas" panose="020B0609020204030204" pitchFamily="49" charset="0"/>
              </a:rPr>
              <a:t>Name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=T2.</a:t>
            </a:r>
            <a:r>
              <a:rPr lang="en-US" altLang="en-US" sz="3200" dirty="0">
                <a:latin typeface="Consolas" panose="020B0609020204030204" pitchFamily="49" charset="0"/>
              </a:rPr>
              <a:t>Name</a:t>
            </a:r>
            <a:endParaRPr kumimoji="0" lang="en-US" altLang="en-US" sz="6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D5185D5-55E5-4814-85C0-46121164C541}"/>
              </a:ext>
            </a:extLst>
          </p:cNvPr>
          <p:cNvSpPr txBox="1"/>
          <p:nvPr/>
        </p:nvSpPr>
        <p:spPr>
          <a:xfrm>
            <a:off x="7209305" y="1751490"/>
            <a:ext cx="4815399" cy="15696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3200" dirty="0">
                <a:latin typeface="Consolas" panose="020B0609020204030204" pitchFamily="49" charset="0"/>
              </a:rPr>
              <a:t>O(Name, Age) :-</a:t>
            </a:r>
            <a:br>
              <a:rPr lang="en-US" sz="3200" dirty="0">
                <a:latin typeface="Consolas" panose="020B0609020204030204" pitchFamily="49" charset="0"/>
              </a:rPr>
            </a:br>
            <a:r>
              <a:rPr lang="en-US" sz="3200" dirty="0">
                <a:latin typeface="Consolas" panose="020B0609020204030204" pitchFamily="49" charset="0"/>
              </a:rPr>
              <a:t>  T1(Name, Age),</a:t>
            </a:r>
            <a:br>
              <a:rPr lang="en-US" sz="3200" dirty="0">
                <a:latin typeface="Consolas" panose="020B0609020204030204" pitchFamily="49" charset="0"/>
              </a:rPr>
            </a:br>
            <a:r>
              <a:rPr lang="en-US" sz="3200" dirty="0">
                <a:latin typeface="Consolas" panose="020B0609020204030204" pitchFamily="49" charset="0"/>
              </a:rPr>
              <a:t>  T2(Name, _).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4EDA164-C992-43FD-8889-97CC1FB87062}"/>
              </a:ext>
            </a:extLst>
          </p:cNvPr>
          <p:cNvSpPr txBox="1"/>
          <p:nvPr/>
        </p:nvSpPr>
        <p:spPr>
          <a:xfrm>
            <a:off x="4415683" y="4223887"/>
            <a:ext cx="5421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/>
              <a:t>T1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662DA53-9E0D-4C0A-8933-83F6A914EE75}"/>
              </a:ext>
            </a:extLst>
          </p:cNvPr>
          <p:cNvSpPr txBox="1"/>
          <p:nvPr/>
        </p:nvSpPr>
        <p:spPr>
          <a:xfrm>
            <a:off x="4415682" y="5153507"/>
            <a:ext cx="5421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/>
              <a:t>T2</a:t>
            </a:r>
            <a:endParaRPr lang="en-US" sz="2800" i="1" baseline="-25000" dirty="0"/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9E88D640-DDD8-4FD5-82C8-D06545893327}"/>
              </a:ext>
            </a:extLst>
          </p:cNvPr>
          <p:cNvCxnSpPr>
            <a:cxnSpLocks/>
            <a:stCxn id="16" idx="3"/>
            <a:endCxn id="22" idx="0"/>
          </p:cNvCxnSpPr>
          <p:nvPr/>
        </p:nvCxnSpPr>
        <p:spPr>
          <a:xfrm>
            <a:off x="4957819" y="4485497"/>
            <a:ext cx="1138181" cy="261610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743341BA-F5F1-4862-8BDE-07882CA28B1D}"/>
              </a:ext>
            </a:extLst>
          </p:cNvPr>
          <p:cNvCxnSpPr>
            <a:cxnSpLocks/>
            <a:stCxn id="17" idx="3"/>
            <a:endCxn id="22" idx="2"/>
          </p:cNvCxnSpPr>
          <p:nvPr/>
        </p:nvCxnSpPr>
        <p:spPr>
          <a:xfrm flipV="1">
            <a:off x="4957818" y="5153507"/>
            <a:ext cx="1138182" cy="261610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19">
            <a:extLst>
              <a:ext uri="{FF2B5EF4-FFF2-40B4-BE49-F238E27FC236}">
                <a16:creationId xmlns:a16="http://schemas.microsoft.com/office/drawing/2014/main" id="{91087356-4BF9-41F8-9C1E-A71BB171D66A}"/>
              </a:ext>
            </a:extLst>
          </p:cNvPr>
          <p:cNvCxnSpPr>
            <a:cxnSpLocks/>
            <a:stCxn id="22" idx="3"/>
          </p:cNvCxnSpPr>
          <p:nvPr/>
        </p:nvCxnSpPr>
        <p:spPr>
          <a:xfrm flipV="1">
            <a:off x="6324784" y="4946073"/>
            <a:ext cx="346873" cy="42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96008831-A7DC-4CE1-9337-65C19C53E887}"/>
                  </a:ext>
                </a:extLst>
              </p:cNvPr>
              <p:cNvSpPr/>
              <p:nvPr/>
            </p:nvSpPr>
            <p:spPr>
              <a:xfrm>
                <a:off x="5867216" y="4747107"/>
                <a:ext cx="457568" cy="40640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dirty="0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↑×</m:t>
                      </m:r>
                    </m:oMath>
                  </m:oMathPara>
                </a14:m>
                <a:endParaRPr lang="en-US" sz="20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96008831-A7DC-4CE1-9337-65C19C53E8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7216" y="4747107"/>
                <a:ext cx="457568" cy="406400"/>
              </a:xfrm>
              <a:prstGeom prst="rect">
                <a:avLst/>
              </a:prstGeom>
              <a:blipFill>
                <a:blip r:embed="rId2"/>
                <a:stretch>
                  <a:fillRect l="-6173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99971C93-2CAF-4D5C-AD8B-583E487B763F}"/>
                  </a:ext>
                </a:extLst>
              </p:cNvPr>
              <p:cNvSpPr/>
              <p:nvPr/>
            </p:nvSpPr>
            <p:spPr>
              <a:xfrm>
                <a:off x="6671656" y="4760607"/>
                <a:ext cx="512233" cy="370932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↑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en-US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99971C93-2CAF-4D5C-AD8B-583E487B76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1656" y="4760607"/>
                <a:ext cx="512233" cy="3709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6">
            <a:extLst>
              <a:ext uri="{FF2B5EF4-FFF2-40B4-BE49-F238E27FC236}">
                <a16:creationId xmlns:a16="http://schemas.microsoft.com/office/drawing/2014/main" id="{BB4CD8E2-B6A4-4DFC-9463-716587F2854A}"/>
              </a:ext>
            </a:extLst>
          </p:cNvPr>
          <p:cNvCxnSpPr>
            <a:cxnSpLocks/>
            <a:stCxn id="23" idx="3"/>
            <a:endCxn id="25" idx="1"/>
          </p:cNvCxnSpPr>
          <p:nvPr/>
        </p:nvCxnSpPr>
        <p:spPr>
          <a:xfrm>
            <a:off x="7183889" y="4946073"/>
            <a:ext cx="329736" cy="800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5BFFDE89-1E6F-4E4F-812D-6DE8B1A7E2EB}"/>
              </a:ext>
            </a:extLst>
          </p:cNvPr>
          <p:cNvSpPr/>
          <p:nvPr/>
        </p:nvSpPr>
        <p:spPr>
          <a:xfrm>
            <a:off x="7513625" y="4760607"/>
            <a:ext cx="391359" cy="372532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i="1" dirty="0">
                <a:solidFill>
                  <a:schemeClr val="tx1"/>
                </a:solidFill>
              </a:rPr>
              <a:t>V</a:t>
            </a:r>
            <a:endParaRPr lang="en-US" i="1" baseline="30000" dirty="0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E25889D-4AFF-4CF1-8624-D8036DEB5E35}"/>
              </a:ext>
            </a:extLst>
          </p:cNvPr>
          <p:cNvSpPr txBox="1"/>
          <p:nvPr/>
        </p:nvSpPr>
        <p:spPr>
          <a:xfrm>
            <a:off x="3462325" y="5640148"/>
            <a:ext cx="621283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Cartesian product followed by filtering.</a:t>
            </a:r>
          </a:p>
        </p:txBody>
      </p:sp>
    </p:spTree>
    <p:extLst>
      <p:ext uri="{BB962C8B-B14F-4D97-AF65-F5344CB8AC3E}">
        <p14:creationId xmlns:p14="http://schemas.microsoft.com/office/powerpoint/2010/main" val="602084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D0F925-AA7E-4CAA-A8EE-90B686E4A2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Optimizing distinct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AAFBD8-9654-462D-9C99-49AA9279B32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b="0" dirty="0"/>
                  <a:t>Distinct is idempotent: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𝑑𝑖𝑠𝑡𝑖𝑛𝑐𝑡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∘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𝑑𝑖𝑠𝑡𝑖𝑛𝑐𝑡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𝑑𝑖𝑠𝑡𝑖𝑛𝑐𝑡</m:t>
                    </m:r>
                  </m:oMath>
                </a14:m>
                <a:endParaRPr lang="en-US" b="0" dirty="0"/>
              </a:p>
              <a:p>
                <a:r>
                  <a:rPr lang="en-US" b="0" dirty="0"/>
                  <a:t>For many relational queries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b="0" dirty="0"/>
                  <a:t> the following </a:t>
                </a:r>
                <a:r>
                  <a:rPr lang="en-US" dirty="0"/>
                  <a:t>holds</a:t>
                </a:r>
                <a:br>
                  <a:rPr lang="en-US" dirty="0"/>
                </a:br>
                <a:r>
                  <a:rPr lang="en-US" b="0" dirty="0"/>
                  <a:t>(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b="0" dirty="0"/>
                  <a:t> one of select, project, join, map, </a:t>
                </a:r>
                <a:r>
                  <a:rPr lang="en-US" b="0" dirty="0" err="1"/>
                  <a:t>flatmap</a:t>
                </a:r>
                <a:r>
                  <a:rPr lang="en-US" b="0" dirty="0"/>
                  <a:t>, union, intersection)</a:t>
                </a:r>
              </a:p>
              <a:p>
                <a:endParaRPr lang="en-US" dirty="0"/>
              </a:p>
              <a:p>
                <a:endParaRPr lang="en-US" b="0" dirty="0"/>
              </a:p>
              <a:p>
                <a:r>
                  <a:rPr lang="en-US" dirty="0"/>
                  <a:t>For </a:t>
                </a:r>
                <a:r>
                  <a:rPr lang="en-US" i="1" dirty="0"/>
                  <a:t>Q</a:t>
                </a:r>
                <a:r>
                  <a:rPr lang="en-US" dirty="0"/>
                  <a:t> in join, product, filter, select we have</a:t>
                </a:r>
                <a:endParaRPr lang="en-US" i="1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AAFBD8-9654-462D-9C99-49AA9279B32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F3A6B8-7E52-4EE8-B617-23F4109C86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74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E70C21-A1A5-4627-A7EE-CDE94EB122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948" y="3317005"/>
            <a:ext cx="10550294" cy="623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92FF610-9A3D-4506-AA55-DDFD55AA9E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6157" y="5109369"/>
            <a:ext cx="5857875" cy="7715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64F278E-71A3-5A9E-0058-6EFAEDCE8DE9}"/>
                  </a:ext>
                </a:extLst>
              </p:cNvPr>
              <p:cNvSpPr txBox="1"/>
              <p:nvPr/>
            </p:nvSpPr>
            <p:spPr>
              <a:xfrm>
                <a:off x="6268794" y="3448162"/>
                <a:ext cx="1302913" cy="49244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⇔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64F278E-71A3-5A9E-0058-6EFAEDCE8D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8794" y="3448162"/>
                <a:ext cx="1302913" cy="4924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99E1840-AAF8-E246-F7A0-BFF5427F49C6}"/>
                  </a:ext>
                </a:extLst>
              </p:cNvPr>
              <p:cNvSpPr txBox="1"/>
              <p:nvPr/>
            </p:nvSpPr>
            <p:spPr>
              <a:xfrm>
                <a:off x="5719482" y="5222014"/>
                <a:ext cx="901966" cy="49244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⇔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99E1840-AAF8-E246-F7A0-BFF5427F49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9482" y="5222014"/>
                <a:ext cx="901966" cy="49244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4398723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26C0C9-C5F5-40D6-8590-C9297D8E0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Incremental </a:t>
            </a:r>
            <a:r>
              <a:rPr lang="en-US" i="1" dirty="0"/>
              <a:t>distinct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40619E-6269-4665-8941-8F54C6C07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75</a:t>
            </a:fld>
            <a:endParaRPr lang="en-US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AF3A160F-7054-48C2-92B3-38719E43A0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8580" y="1459606"/>
            <a:ext cx="10190998" cy="4490948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61D1479-11FB-F27E-BAA4-BAEDAE229809}"/>
                  </a:ext>
                </a:extLst>
              </p:cNvPr>
              <p:cNvSpPr txBox="1"/>
              <p:nvPr/>
            </p:nvSpPr>
            <p:spPr>
              <a:xfrm>
                <a:off x="3560306" y="5950554"/>
                <a:ext cx="507138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600" dirty="0"/>
                  <a:t>Work proportional to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|!</m:t>
                    </m:r>
                  </m:oMath>
                </a14:m>
                <a:endParaRPr lang="en-US" sz="36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61D1479-11FB-F27E-BAA4-BAEDAE2298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0306" y="5950554"/>
                <a:ext cx="5071388" cy="646331"/>
              </a:xfrm>
              <a:prstGeom prst="rect">
                <a:avLst/>
              </a:prstGeom>
              <a:blipFill>
                <a:blip r:embed="rId3"/>
                <a:stretch>
                  <a:fillRect l="-3606" t="-14151" b="-349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C3DF629-7F73-A167-2C35-82B982BCC9F4}"/>
                  </a:ext>
                </a:extLst>
              </p:cNvPr>
              <p:cNvSpPr txBox="1"/>
              <p:nvPr/>
            </p:nvSpPr>
            <p:spPr>
              <a:xfrm>
                <a:off x="5031664" y="2218411"/>
                <a:ext cx="1302913" cy="49244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⇔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C3DF629-7F73-A167-2C35-82B982BCC9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1664" y="2218411"/>
                <a:ext cx="1302913" cy="4924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3749677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AEF7D8-3DC2-414D-A395-037477FE79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Complex Relational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B1CD9E-C297-4817-972C-A7AEE739A6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193" y="1690688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  <a:effectLst/>
                <a:latin typeface="Courier New" panose="02070309020205020404" pitchFamily="49" charset="0"/>
              </a:rPr>
              <a:t>CREATE VIEW</a:t>
            </a:r>
            <a:r>
              <a:rPr lang="en-US" dirty="0">
                <a:effectLst/>
                <a:latin typeface="Courier New" panose="02070309020205020404" pitchFamily="49" charset="0"/>
              </a:rPr>
              <a:t> V AS</a:t>
            </a:r>
            <a:br>
              <a:rPr lang="en-US" dirty="0"/>
            </a:br>
            <a:r>
              <a:rPr lang="en-US" dirty="0">
                <a:solidFill>
                  <a:schemeClr val="accent1"/>
                </a:solidFill>
                <a:effectLst/>
                <a:latin typeface="Courier New" panose="02070309020205020404" pitchFamily="49" charset="0"/>
              </a:rPr>
              <a:t>SELECT DISTINCT</a:t>
            </a:r>
            <a:r>
              <a:rPr lang="en-US" dirty="0">
                <a:effectLst/>
                <a:latin typeface="Courier New" panose="02070309020205020404" pitchFamily="49" charset="0"/>
              </a:rPr>
              <a:t> </a:t>
            </a:r>
            <a:r>
              <a:rPr lang="en-US" dirty="0" err="1">
                <a:effectLst/>
                <a:latin typeface="Courier New" panose="02070309020205020404" pitchFamily="49" charset="0"/>
              </a:rPr>
              <a:t>a.x</a:t>
            </a:r>
            <a:r>
              <a:rPr lang="en-US" dirty="0">
                <a:effectLst/>
                <a:latin typeface="Courier New" panose="02070309020205020404" pitchFamily="49" charset="0"/>
              </a:rPr>
              <a:t>, </a:t>
            </a:r>
            <a:r>
              <a:rPr lang="en-US" dirty="0" err="1">
                <a:latin typeface="Courier New" panose="02070309020205020404" pitchFamily="49" charset="0"/>
              </a:rPr>
              <a:t>b</a:t>
            </a:r>
            <a:r>
              <a:rPr lang="en-US" dirty="0" err="1">
                <a:effectLst/>
                <a:latin typeface="Courier New" panose="02070309020205020404" pitchFamily="49" charset="0"/>
              </a:rPr>
              <a:t>.y</a:t>
            </a:r>
            <a:r>
              <a:rPr lang="en-US" dirty="0">
                <a:effectLst/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chemeClr val="accent1"/>
                </a:solidFill>
                <a:effectLst/>
                <a:latin typeface="Courier New" panose="02070309020205020404" pitchFamily="49" charset="0"/>
              </a:rPr>
              <a:t>FROM</a:t>
            </a:r>
            <a:r>
              <a:rPr lang="en-US" dirty="0">
                <a:effectLst/>
                <a:latin typeface="Courier New" panose="02070309020205020404" pitchFamily="49" charset="0"/>
              </a:rPr>
              <a:t> (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>
                <a:solidFill>
                  <a:schemeClr val="accent1"/>
                </a:solidFill>
                <a:effectLst/>
                <a:latin typeface="Courier New" panose="02070309020205020404" pitchFamily="49" charset="0"/>
              </a:rPr>
              <a:t>SELECT</a:t>
            </a:r>
            <a:r>
              <a:rPr lang="en-US" dirty="0">
                <a:effectLst/>
                <a:latin typeface="Courier New" panose="02070309020205020404" pitchFamily="49" charset="0"/>
              </a:rPr>
              <a:t> t1.x , t1.id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>
                <a:solidFill>
                  <a:schemeClr val="accent1"/>
                </a:solidFill>
                <a:effectLst/>
                <a:latin typeface="Courier New" panose="02070309020205020404" pitchFamily="49" charset="0"/>
              </a:rPr>
              <a:t>FROM</a:t>
            </a:r>
            <a:r>
              <a:rPr lang="en-US" dirty="0">
                <a:effectLst/>
                <a:latin typeface="Courier New" panose="02070309020205020404" pitchFamily="49" charset="0"/>
              </a:rPr>
              <a:t> t1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>
                <a:solidFill>
                  <a:schemeClr val="accent1"/>
                </a:solidFill>
                <a:effectLst/>
                <a:latin typeface="Courier New" panose="02070309020205020404" pitchFamily="49" charset="0"/>
              </a:rPr>
              <a:t>WHERE</a:t>
            </a:r>
            <a:r>
              <a:rPr lang="en-US" dirty="0">
                <a:effectLst/>
                <a:latin typeface="Courier New" panose="02070309020205020404" pitchFamily="49" charset="0"/>
              </a:rPr>
              <a:t> t1.a &gt; 2</a:t>
            </a:r>
            <a:br>
              <a:rPr lang="en-US" dirty="0"/>
            </a:br>
            <a:r>
              <a:rPr lang="en-US" dirty="0">
                <a:effectLst/>
                <a:latin typeface="Courier New" panose="02070309020205020404" pitchFamily="49" charset="0"/>
              </a:rPr>
              <a:t>) a</a:t>
            </a:r>
            <a:br>
              <a:rPr lang="en-US" dirty="0"/>
            </a:br>
            <a:r>
              <a:rPr lang="en-US" dirty="0">
                <a:solidFill>
                  <a:schemeClr val="accent1"/>
                </a:solidFill>
                <a:effectLst/>
                <a:latin typeface="Courier New" panose="02070309020205020404" pitchFamily="49" charset="0"/>
              </a:rPr>
              <a:t>JOIN</a:t>
            </a:r>
            <a:r>
              <a:rPr lang="en-US" dirty="0">
                <a:effectLst/>
                <a:latin typeface="Courier New" panose="02070309020205020404" pitchFamily="49" charset="0"/>
              </a:rPr>
              <a:t> (</a:t>
            </a:r>
            <a:br>
              <a:rPr lang="en-US" dirty="0"/>
            </a:br>
            <a:r>
              <a:rPr lang="en-US" dirty="0"/>
              <a:t>   </a:t>
            </a:r>
            <a:r>
              <a:rPr lang="en-US" dirty="0">
                <a:solidFill>
                  <a:schemeClr val="accent1"/>
                </a:solidFill>
                <a:effectLst/>
                <a:latin typeface="Courier New" panose="02070309020205020404" pitchFamily="49" charset="0"/>
              </a:rPr>
              <a:t>SELECT</a:t>
            </a:r>
            <a:r>
              <a:rPr lang="en-US" dirty="0">
                <a:effectLst/>
                <a:latin typeface="Courier New" panose="02070309020205020404" pitchFamily="49" charset="0"/>
              </a:rPr>
              <a:t> t2.id , t2.y</a:t>
            </a:r>
            <a:br>
              <a:rPr lang="en-US" dirty="0"/>
            </a:br>
            <a:r>
              <a:rPr lang="en-US" dirty="0"/>
              <a:t>   </a:t>
            </a:r>
            <a:r>
              <a:rPr lang="en-US" dirty="0">
                <a:solidFill>
                  <a:schemeClr val="accent1"/>
                </a:solidFill>
                <a:effectLst/>
                <a:latin typeface="Courier New" panose="02070309020205020404" pitchFamily="49" charset="0"/>
              </a:rPr>
              <a:t>FROM</a:t>
            </a:r>
            <a:r>
              <a:rPr lang="en-US" dirty="0">
                <a:effectLst/>
                <a:latin typeface="Courier New" panose="02070309020205020404" pitchFamily="49" charset="0"/>
              </a:rPr>
              <a:t> t2</a:t>
            </a:r>
            <a:br>
              <a:rPr lang="en-US" dirty="0"/>
            </a:br>
            <a:r>
              <a:rPr lang="en-US" dirty="0"/>
              <a:t>   </a:t>
            </a:r>
            <a:r>
              <a:rPr lang="en-US" dirty="0">
                <a:solidFill>
                  <a:schemeClr val="accent1"/>
                </a:solidFill>
                <a:effectLst/>
                <a:latin typeface="Courier New" panose="02070309020205020404" pitchFamily="49" charset="0"/>
              </a:rPr>
              <a:t>WHERE</a:t>
            </a:r>
            <a:r>
              <a:rPr lang="en-US" dirty="0">
                <a:effectLst/>
                <a:latin typeface="Courier New" panose="02070309020205020404" pitchFamily="49" charset="0"/>
              </a:rPr>
              <a:t> t2.s &gt; 5</a:t>
            </a:r>
            <a:br>
              <a:rPr lang="en-US" dirty="0"/>
            </a:br>
            <a:r>
              <a:rPr lang="en-US" dirty="0">
                <a:effectLst/>
                <a:latin typeface="Courier New" panose="02070309020205020404" pitchFamily="49" charset="0"/>
              </a:rPr>
              <a:t>) b </a:t>
            </a:r>
            <a:r>
              <a:rPr lang="en-US" dirty="0">
                <a:solidFill>
                  <a:schemeClr val="accent1"/>
                </a:solidFill>
                <a:effectLst/>
                <a:latin typeface="Courier New" panose="02070309020205020404" pitchFamily="49" charset="0"/>
              </a:rPr>
              <a:t>ON</a:t>
            </a:r>
            <a:r>
              <a:rPr lang="en-US" dirty="0">
                <a:effectLst/>
                <a:latin typeface="Courier New" panose="02070309020205020404" pitchFamily="49" charset="0"/>
              </a:rPr>
              <a:t> a.id = b.id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A2F527-34B3-41ED-96F8-60363F401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76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142D86C-6C0B-4FC1-8BFC-BB1B3096A4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4607" y="2783526"/>
            <a:ext cx="7512660" cy="15093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B381E1C-53EC-4EF9-8F61-262236A47B87}"/>
              </a:ext>
            </a:extLst>
          </p:cNvPr>
          <p:cNvSpPr txBox="1"/>
          <p:nvPr/>
        </p:nvSpPr>
        <p:spPr>
          <a:xfrm>
            <a:off x="5790481" y="4474975"/>
            <a:ext cx="62427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Inputs and outputs are collections, not streams</a:t>
            </a:r>
          </a:p>
        </p:txBody>
      </p:sp>
    </p:spTree>
    <p:extLst>
      <p:ext uri="{BB962C8B-B14F-4D97-AF65-F5344CB8AC3E}">
        <p14:creationId xmlns:p14="http://schemas.microsoft.com/office/powerpoint/2010/main" val="62343044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A70E08-487D-4E27-A10C-E8FE0133A9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0895"/>
            <a:ext cx="10515600" cy="707537"/>
          </a:xfrm>
        </p:spPr>
        <p:txBody>
          <a:bodyPr/>
          <a:lstStyle/>
          <a:p>
            <a:r>
              <a:rPr lang="en-US" dirty="0"/>
              <a:t>Example: Remove </a:t>
            </a:r>
            <a:r>
              <a:rPr lang="en-US" dirty="0">
                <a:latin typeface="Consolas" panose="020B0609020204030204" pitchFamily="49" charset="0"/>
              </a:rPr>
              <a:t>distinct</a:t>
            </a:r>
            <a:r>
              <a:rPr lang="en-US" dirty="0"/>
              <a:t> calls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234312-40BD-4995-A5CC-E7A1264DD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77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63C08B-5659-4714-ACB4-1D678BD1C0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0492" y="898432"/>
            <a:ext cx="7512660" cy="150939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D4BE7BE-8434-4E7A-9026-98EDCE4B46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3959" y="2803588"/>
            <a:ext cx="6525725" cy="125082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5754931-5216-4FE2-AE16-69066AB948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1538" y="4265538"/>
            <a:ext cx="5902203" cy="1132978"/>
          </a:xfrm>
          <a:prstGeom prst="rect">
            <a:avLst/>
          </a:prstGeom>
        </p:spPr>
      </p:pic>
      <p:sp>
        <p:nvSpPr>
          <p:cNvPr id="16" name="Arrow: Down 15">
            <a:extLst>
              <a:ext uri="{FF2B5EF4-FFF2-40B4-BE49-F238E27FC236}">
                <a16:creationId xmlns:a16="http://schemas.microsoft.com/office/drawing/2014/main" id="{63C73705-6291-4CBA-83A3-93EBC98A5AFA}"/>
              </a:ext>
            </a:extLst>
          </p:cNvPr>
          <p:cNvSpPr/>
          <p:nvPr/>
        </p:nvSpPr>
        <p:spPr>
          <a:xfrm>
            <a:off x="5424854" y="2372657"/>
            <a:ext cx="1327638" cy="39576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ym typeface="Wingdings" panose="05000000000000000000" pitchFamily="2" charset="2"/>
              </a:rPr>
              <a:t></a:t>
            </a:r>
            <a:endParaRPr lang="en-US" dirty="0"/>
          </a:p>
        </p:txBody>
      </p:sp>
      <p:sp>
        <p:nvSpPr>
          <p:cNvPr id="18" name="Arrow: Down 17">
            <a:extLst>
              <a:ext uri="{FF2B5EF4-FFF2-40B4-BE49-F238E27FC236}">
                <a16:creationId xmlns:a16="http://schemas.microsoft.com/office/drawing/2014/main" id="{F6D31394-7514-4CD7-A642-1709C768C547}"/>
              </a:ext>
            </a:extLst>
          </p:cNvPr>
          <p:cNvSpPr/>
          <p:nvPr/>
        </p:nvSpPr>
        <p:spPr>
          <a:xfrm>
            <a:off x="5424854" y="4054412"/>
            <a:ext cx="1327638" cy="39576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ym typeface="Wingdings" panose="05000000000000000000" pitchFamily="2" charset="2"/>
              </a:rPr>
              <a:t></a:t>
            </a:r>
            <a:endParaRPr lang="en-US" dirty="0"/>
          </a:p>
        </p:txBody>
      </p:sp>
      <p:sp>
        <p:nvSpPr>
          <p:cNvPr id="19" name="Arrow: Down 18">
            <a:extLst>
              <a:ext uri="{FF2B5EF4-FFF2-40B4-BE49-F238E27FC236}">
                <a16:creationId xmlns:a16="http://schemas.microsoft.com/office/drawing/2014/main" id="{1DAEBEEF-F15C-4A6A-9374-5FC559F7930B}"/>
              </a:ext>
            </a:extLst>
          </p:cNvPr>
          <p:cNvSpPr/>
          <p:nvPr/>
        </p:nvSpPr>
        <p:spPr>
          <a:xfrm>
            <a:off x="5424854" y="5263748"/>
            <a:ext cx="1327638" cy="39576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ym typeface="Wingdings" panose="05000000000000000000" pitchFamily="2" charset="2"/>
              </a:rPr>
              <a:t></a:t>
            </a:r>
            <a:endParaRPr lang="en-US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67B1F4F0-0D7B-45FD-B696-AE315AB484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59823" y="5736333"/>
            <a:ext cx="4937246" cy="1077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774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8" grpId="0" animBg="1"/>
      <p:bldP spid="19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99770-798B-4F6A-830A-40B148510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Lift and incrementalize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AB7D6C-8AD7-4334-A163-4ED1FF9B3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78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0FCFC1-8C65-4C5D-B0D6-79C11A76B5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7374" y="3047755"/>
            <a:ext cx="4949691" cy="119848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FBA90C4-4A50-4A61-8DAE-1D994EF722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4724" y="1577572"/>
            <a:ext cx="4937246" cy="1077217"/>
          </a:xfrm>
          <a:prstGeom prst="rect">
            <a:avLst/>
          </a:prstGeom>
        </p:spPr>
      </p:pic>
      <p:sp>
        <p:nvSpPr>
          <p:cNvPr id="7" name="Arrow: Down 6">
            <a:extLst>
              <a:ext uri="{FF2B5EF4-FFF2-40B4-BE49-F238E27FC236}">
                <a16:creationId xmlns:a16="http://schemas.microsoft.com/office/drawing/2014/main" id="{87DFF79A-357C-4331-8842-7ED09E22FE60}"/>
              </a:ext>
            </a:extLst>
          </p:cNvPr>
          <p:cNvSpPr/>
          <p:nvPr/>
        </p:nvSpPr>
        <p:spPr>
          <a:xfrm>
            <a:off x="6179528" y="2705253"/>
            <a:ext cx="1327638" cy="39576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71EBBA1B-3BF2-48A7-AE5C-0A41780638B5}"/>
              </a:ext>
            </a:extLst>
          </p:cNvPr>
          <p:cNvSpPr/>
          <p:nvPr/>
        </p:nvSpPr>
        <p:spPr>
          <a:xfrm>
            <a:off x="6179528" y="4243447"/>
            <a:ext cx="1327638" cy="39576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4BBAC70-5E35-4D4B-8674-3606DD9B46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9620" y="4782820"/>
            <a:ext cx="6241536" cy="131476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BA47AA9-D5CE-440E-80A2-F8CE2E30392D}"/>
              </a:ext>
            </a:extLst>
          </p:cNvPr>
          <p:cNvSpPr txBox="1"/>
          <p:nvPr/>
        </p:nvSpPr>
        <p:spPr>
          <a:xfrm>
            <a:off x="0" y="3192521"/>
            <a:ext cx="26212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Inputs and outputs </a:t>
            </a:r>
            <a:br>
              <a:rPr lang="en-US" sz="2400" dirty="0"/>
            </a:br>
            <a:r>
              <a:rPr lang="en-US" sz="2400" dirty="0"/>
              <a:t>are streams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4AC36B0-B59E-4E11-A7D0-CE5D22C614B3}"/>
              </a:ext>
            </a:extLst>
          </p:cNvPr>
          <p:cNvSpPr txBox="1"/>
          <p:nvPr/>
        </p:nvSpPr>
        <p:spPr>
          <a:xfrm>
            <a:off x="0" y="4945574"/>
            <a:ext cx="305917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Inputs and outputs </a:t>
            </a:r>
            <a:br>
              <a:rPr lang="en-US" sz="2400" dirty="0"/>
            </a:br>
            <a:r>
              <a:rPr lang="en-US" sz="2400" dirty="0"/>
              <a:t>are streams of </a:t>
            </a:r>
            <a:r>
              <a:rPr lang="en-US" sz="2400" dirty="0">
                <a:solidFill>
                  <a:srgbClr val="FF0000"/>
                </a:solidFill>
              </a:rPr>
              <a:t>changes</a:t>
            </a:r>
          </a:p>
        </p:txBody>
      </p:sp>
    </p:spTree>
    <p:extLst>
      <p:ext uri="{BB962C8B-B14F-4D97-AF65-F5344CB8AC3E}">
        <p14:creationId xmlns:p14="http://schemas.microsoft.com/office/powerpoint/2010/main" val="251385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1" grpId="0"/>
      <p:bldP spid="13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ED7EE-D278-403E-BF69-E5963D802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5121"/>
          </a:xfrm>
        </p:spPr>
        <p:txBody>
          <a:bodyPr/>
          <a:lstStyle/>
          <a:p>
            <a:r>
              <a:rPr lang="en-US" dirty="0"/>
              <a:t>Example: optimize incremental circuit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88C91A-08D6-4E45-AC1D-BF6FB982B7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79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9F0F1D-5E56-49C1-9486-738E711518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6573" y="1265896"/>
            <a:ext cx="6241536" cy="13147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7156B37-95C4-47AB-8618-03D3D8416A1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348" b="-1"/>
          <a:stretch/>
        </p:blipFill>
        <p:spPr>
          <a:xfrm>
            <a:off x="3220937" y="3193949"/>
            <a:ext cx="5750126" cy="1199078"/>
          </a:xfrm>
          <a:prstGeom prst="rect">
            <a:avLst/>
          </a:prstGeom>
        </p:spPr>
      </p:pic>
      <p:sp>
        <p:nvSpPr>
          <p:cNvPr id="8" name="Arrow: Down 7">
            <a:extLst>
              <a:ext uri="{FF2B5EF4-FFF2-40B4-BE49-F238E27FC236}">
                <a16:creationId xmlns:a16="http://schemas.microsoft.com/office/drawing/2014/main" id="{36C6E774-8833-4D97-AA59-7BCCB1E99C28}"/>
              </a:ext>
            </a:extLst>
          </p:cNvPr>
          <p:cNvSpPr/>
          <p:nvPr/>
        </p:nvSpPr>
        <p:spPr>
          <a:xfrm>
            <a:off x="5432181" y="2705253"/>
            <a:ext cx="1327638" cy="39576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5B0B76-F59A-45DB-81F0-E33FB2493350}"/>
              </a:ext>
            </a:extLst>
          </p:cNvPr>
          <p:cNvSpPr txBox="1"/>
          <p:nvPr/>
        </p:nvSpPr>
        <p:spPr>
          <a:xfrm>
            <a:off x="6884377" y="2673597"/>
            <a:ext cx="2366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Chain rule and linearity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1FCEC4C-6464-4E39-A27E-48FD242D1B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7116" y="4974429"/>
            <a:ext cx="7880450" cy="1747046"/>
          </a:xfrm>
          <a:prstGeom prst="rect">
            <a:avLst/>
          </a:prstGeom>
        </p:spPr>
      </p:pic>
      <p:sp>
        <p:nvSpPr>
          <p:cNvPr id="12" name="Arrow: Down 11">
            <a:extLst>
              <a:ext uri="{FF2B5EF4-FFF2-40B4-BE49-F238E27FC236}">
                <a16:creationId xmlns:a16="http://schemas.microsoft.com/office/drawing/2014/main" id="{40B3FDBB-6E7C-4E75-B358-A30FC1BC6F8D}"/>
              </a:ext>
            </a:extLst>
          </p:cNvPr>
          <p:cNvSpPr/>
          <p:nvPr/>
        </p:nvSpPr>
        <p:spPr>
          <a:xfrm>
            <a:off x="5432181" y="4469773"/>
            <a:ext cx="1327638" cy="39576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CB80DCC-C5C9-4CFA-B198-42A11315B862}"/>
              </a:ext>
            </a:extLst>
          </p:cNvPr>
          <p:cNvSpPr txBox="1"/>
          <p:nvPr/>
        </p:nvSpPr>
        <p:spPr>
          <a:xfrm>
            <a:off x="6884377" y="4402555"/>
            <a:ext cx="24247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Expand join and distinct</a:t>
            </a:r>
          </a:p>
        </p:txBody>
      </p:sp>
    </p:spTree>
    <p:extLst>
      <p:ext uri="{BB962C8B-B14F-4D97-AF65-F5344CB8AC3E}">
        <p14:creationId xmlns:p14="http://schemas.microsoft.com/office/powerpoint/2010/main" val="2889680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2" grpId="0" animBg="1"/>
      <p:bldP spid="1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7DF8E0-B9A3-4007-B5A9-B9F8C8DF0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Streams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4E26C7-2EE1-4369-B97F-2817E45CB4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13">
                <a:extLst>
                  <a:ext uri="{FF2B5EF4-FFF2-40B4-BE49-F238E27FC236}">
                    <a16:creationId xmlns:a16="http://schemas.microsoft.com/office/drawing/2014/main" id="{35C69596-626E-4AD6-910F-9A9C2DAEA33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61772" y="2556769"/>
                <a:ext cx="10892028" cy="4068059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Infinite vectors  </a:t>
                </a:r>
              </a:p>
              <a:p>
                <a:r>
                  <a:rPr lang="en-US" dirty="0"/>
                  <a:t>                                        …</a:t>
                </a:r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dirty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b="0" dirty="0"/>
                  <a:t>= streams with elements of type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b="0" dirty="0"/>
              </a:p>
            </p:txBody>
          </p:sp>
        </mc:Choice>
        <mc:Fallback xmlns="">
          <p:sp>
            <p:nvSpPr>
              <p:cNvPr id="14" name="Content Placeholder 13">
                <a:extLst>
                  <a:ext uri="{FF2B5EF4-FFF2-40B4-BE49-F238E27FC236}">
                    <a16:creationId xmlns:a16="http://schemas.microsoft.com/office/drawing/2014/main" id="{35C69596-626E-4AD6-910F-9A9C2DAEA33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1772" y="2556769"/>
                <a:ext cx="10892028" cy="4068059"/>
              </a:xfrm>
              <a:blipFill>
                <a:blip r:embed="rId2"/>
                <a:stretch>
                  <a:fillRect l="-1007" t="-2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8AE4048A-AEF5-45A4-A39F-AD49B9AC2D27}"/>
              </a:ext>
            </a:extLst>
          </p:cNvPr>
          <p:cNvGrpSpPr/>
          <p:nvPr/>
        </p:nvGrpSpPr>
        <p:grpSpPr>
          <a:xfrm>
            <a:off x="784620" y="3059180"/>
            <a:ext cx="3148312" cy="369332"/>
            <a:chOff x="2558005" y="365125"/>
            <a:chExt cx="3148312" cy="369332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F609DEE-E9A7-46DC-A87F-8D40F8FFF89B}"/>
                </a:ext>
              </a:extLst>
            </p:cNvPr>
            <p:cNvSpPr txBox="1"/>
            <p:nvPr/>
          </p:nvSpPr>
          <p:spPr>
            <a:xfrm>
              <a:off x="2558005" y="365125"/>
              <a:ext cx="39353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4B1F9AD-5877-45F6-BBBE-74636EEAAD71}"/>
                </a:ext>
              </a:extLst>
            </p:cNvPr>
            <p:cNvSpPr txBox="1"/>
            <p:nvPr/>
          </p:nvSpPr>
          <p:spPr>
            <a:xfrm>
              <a:off x="2951544" y="365125"/>
              <a:ext cx="39353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3475D91-159B-40B6-93CF-9640B0F19DBA}"/>
                </a:ext>
              </a:extLst>
            </p:cNvPr>
            <p:cNvSpPr txBox="1"/>
            <p:nvPr/>
          </p:nvSpPr>
          <p:spPr>
            <a:xfrm>
              <a:off x="3345083" y="365125"/>
              <a:ext cx="39353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A08AE87-8689-45E1-9601-DA3B5B7E0D09}"/>
                </a:ext>
              </a:extLst>
            </p:cNvPr>
            <p:cNvSpPr txBox="1"/>
            <p:nvPr/>
          </p:nvSpPr>
          <p:spPr>
            <a:xfrm>
              <a:off x="3738622" y="365125"/>
              <a:ext cx="39353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584944C-A295-449C-B570-F19FA19F4096}"/>
                </a:ext>
              </a:extLst>
            </p:cNvPr>
            <p:cNvSpPr txBox="1"/>
            <p:nvPr/>
          </p:nvSpPr>
          <p:spPr>
            <a:xfrm>
              <a:off x="4132161" y="365125"/>
              <a:ext cx="39353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AD27172-0626-43ED-95A5-74A089D7F0FF}"/>
                </a:ext>
              </a:extLst>
            </p:cNvPr>
            <p:cNvSpPr txBox="1"/>
            <p:nvPr/>
          </p:nvSpPr>
          <p:spPr>
            <a:xfrm>
              <a:off x="4525700" y="365125"/>
              <a:ext cx="39353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-1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02D0F119-3844-4869-BC98-F66D4746C5AF}"/>
                </a:ext>
              </a:extLst>
            </p:cNvPr>
            <p:cNvSpPr txBox="1"/>
            <p:nvPr/>
          </p:nvSpPr>
          <p:spPr>
            <a:xfrm>
              <a:off x="4919239" y="365125"/>
              <a:ext cx="39353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-2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909EBC4-EBA4-495A-89BD-6E21C17AF845}"/>
                </a:ext>
              </a:extLst>
            </p:cNvPr>
            <p:cNvSpPr txBox="1"/>
            <p:nvPr/>
          </p:nvSpPr>
          <p:spPr>
            <a:xfrm>
              <a:off x="5312778" y="365125"/>
              <a:ext cx="39353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-1</a:t>
              </a:r>
            </a:p>
          </p:txBody>
        </p:sp>
      </p:grpSp>
      <p:pic>
        <p:nvPicPr>
          <p:cNvPr id="6" name="Picture 5" descr="A picture containing grass, water, outdoor, plant&#10;&#10;Description automatically generated">
            <a:extLst>
              <a:ext uri="{FF2B5EF4-FFF2-40B4-BE49-F238E27FC236}">
                <a16:creationId xmlns:a16="http://schemas.microsoft.com/office/drawing/2014/main" id="{4A9532E1-22B6-47EE-6919-C72BFE3E93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902" y="1116873"/>
            <a:ext cx="3329897" cy="4439863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359CCA6-D2D3-32F9-8D14-4E6068B6E0BE}"/>
              </a:ext>
            </a:extLst>
          </p:cNvPr>
          <p:cNvCxnSpPr/>
          <p:nvPr/>
        </p:nvCxnSpPr>
        <p:spPr>
          <a:xfrm>
            <a:off x="838200" y="3622089"/>
            <a:ext cx="302358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A4C0050-DBA3-1A5B-DB8D-0A4A41EF7417}"/>
              </a:ext>
            </a:extLst>
          </p:cNvPr>
          <p:cNvSpPr txBox="1"/>
          <p:nvPr/>
        </p:nvSpPr>
        <p:spPr>
          <a:xfrm>
            <a:off x="1135581" y="3542224"/>
            <a:ext cx="7569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97728024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311268-6E2F-4D88-BBA3-DC4BFB9A0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Related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059B7D-D151-4A8F-952C-C5DF66C612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56022" cy="4351338"/>
          </a:xfrm>
        </p:spPr>
        <p:txBody>
          <a:bodyPr/>
          <a:lstStyle/>
          <a:p>
            <a:r>
              <a:rPr lang="en-US" dirty="0"/>
              <a:t>Incremental View Maintenance</a:t>
            </a:r>
          </a:p>
          <a:p>
            <a:r>
              <a:rPr lang="en-US" dirty="0"/>
              <a:t>Streaming Databases</a:t>
            </a:r>
          </a:p>
          <a:p>
            <a:r>
              <a:rPr lang="en-US" dirty="0"/>
              <a:t>Streaming languages</a:t>
            </a:r>
          </a:p>
          <a:p>
            <a:r>
              <a:rPr lang="en-US" dirty="0"/>
              <a:t>Functional Languages</a:t>
            </a:r>
          </a:p>
          <a:p>
            <a:r>
              <a:rPr lang="en-US" dirty="0"/>
              <a:t>Category theory</a:t>
            </a:r>
          </a:p>
          <a:p>
            <a:r>
              <a:rPr lang="en-US" dirty="0"/>
              <a:t>Dataflow machines</a:t>
            </a:r>
          </a:p>
          <a:p>
            <a:r>
              <a:rPr lang="en-US" dirty="0"/>
              <a:t>Synchronous circuits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8B75DC-4D11-40EE-AAAA-CB43F03D40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80</a:t>
            </a:fld>
            <a:endParaRPr lang="en-US"/>
          </a:p>
        </p:txBody>
      </p:sp>
      <p:pic>
        <p:nvPicPr>
          <p:cNvPr id="9" name="Picture 8" descr="A bookshelf full of books&#10;&#10;Description automatically generated with medium confidence">
            <a:extLst>
              <a:ext uri="{FF2B5EF4-FFF2-40B4-BE49-F238E27FC236}">
                <a16:creationId xmlns:a16="http://schemas.microsoft.com/office/drawing/2014/main" id="{39DBFCA3-486C-4978-911F-2098AA6508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460604" y="0"/>
            <a:ext cx="45598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01269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AD059-D5CC-405C-B117-9F29201541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Materialized View Update Problem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AE3489F-6B66-4A16-94B2-E37A6CBC84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17451" y="2005012"/>
            <a:ext cx="6740674" cy="435133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0DAA1F-2F9C-4212-8DC8-AB8F9E02C2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81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A47B8FC-144C-4A0A-BC14-EFF4670335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258" y="3021559"/>
            <a:ext cx="4618299" cy="144863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080460A-CDC9-4E72-9BB3-E446D39796C8}"/>
              </a:ext>
            </a:extLst>
          </p:cNvPr>
          <p:cNvSpPr txBox="1"/>
          <p:nvPr/>
        </p:nvSpPr>
        <p:spPr>
          <a:xfrm>
            <a:off x="700212" y="4543064"/>
            <a:ext cx="3583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IEEE Data Engineering Bulletin, 1995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C05DEDE-2348-4D99-B1CE-9E0D5B93DB26}"/>
              </a:ext>
            </a:extLst>
          </p:cNvPr>
          <p:cNvSpPr/>
          <p:nvPr/>
        </p:nvSpPr>
        <p:spPr>
          <a:xfrm>
            <a:off x="6154783" y="3545015"/>
            <a:ext cx="3030583" cy="1965960"/>
          </a:xfrm>
          <a:prstGeom prst="rect">
            <a:avLst/>
          </a:prstGeom>
          <a:solidFill>
            <a:srgbClr val="FF0000">
              <a:alpha val="25098"/>
            </a:srgbClr>
          </a:solidFill>
          <a:ln>
            <a:solidFill>
              <a:srgbClr val="FF0000">
                <a:alpha val="29020"/>
              </a:srgbClr>
            </a:solidFill>
          </a:ln>
          <a:scene3d>
            <a:camera prst="orthographicFront">
              <a:rot lat="1320000" lon="2040000" rev="0"/>
            </a:camera>
            <a:lightRig rig="balanced" dir="t">
              <a:rot lat="0" lon="0" rev="15000000"/>
            </a:lightRig>
          </a:scene3d>
          <a:sp3d extrusionH="5734050" prstMaterial="clear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E40CFF5-8D8B-4DB7-B7A5-67278DEB48B6}"/>
              </a:ext>
            </a:extLst>
          </p:cNvPr>
          <p:cNvSpPr txBox="1"/>
          <p:nvPr/>
        </p:nvSpPr>
        <p:spPr>
          <a:xfrm rot="19796189">
            <a:off x="8735440" y="3780817"/>
            <a:ext cx="3682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essentially cover this whole space</a:t>
            </a:r>
          </a:p>
        </p:txBody>
      </p:sp>
    </p:spTree>
    <p:extLst>
      <p:ext uri="{BB962C8B-B14F-4D97-AF65-F5344CB8AC3E}">
        <p14:creationId xmlns:p14="http://schemas.microsoft.com/office/powerpoint/2010/main" val="1001151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180EE8A-69E1-84EE-8E9D-0CAA755008C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The ring of weights 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  <m:r>
                      <a:rPr lang="en-US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180EE8A-69E1-84EE-8E9D-0CAA755008C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AA5BB61-D99C-F50B-E9D0-1364E5E2F59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The multiplication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</m:oMath>
                </a14:m>
                <a:r>
                  <a:rPr lang="en-US" dirty="0"/>
                  <a:t> shows up in the join implementation …</a:t>
                </a:r>
              </a:p>
              <a:p>
                <a:r>
                  <a:rPr lang="en-US" dirty="0"/>
                  <a:t>… where weights of matching keys are multiplied</a:t>
                </a:r>
              </a:p>
              <a:p>
                <a:r>
                  <a:rPr lang="en-US" dirty="0"/>
                  <a:t>That’s why joins are bilinear</a:t>
                </a:r>
                <a:br>
                  <a:rPr lang="en-US" dirty="0"/>
                </a:br>
                <a:r>
                  <a:rPr lang="en-US" dirty="0"/>
                  <a:t>(because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dirty="0"/>
                  <a:t> distributes over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AA5BB61-D99C-F50B-E9D0-1364E5E2F59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86D7AA-C0D0-E374-1F85-3FEE080B7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82</a:t>
            </a:fld>
            <a:endParaRPr lang="en-US"/>
          </a:p>
        </p:txBody>
      </p:sp>
      <p:pic>
        <p:nvPicPr>
          <p:cNvPr id="8" name="Picture 7" descr="Rings on top of a book">
            <a:extLst>
              <a:ext uri="{FF2B5EF4-FFF2-40B4-BE49-F238E27FC236}">
                <a16:creationId xmlns:a16="http://schemas.microsoft.com/office/drawing/2014/main" id="{AF9E9FBA-BFE4-64C0-F3C7-A53E9EF84C3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41" b="30142"/>
          <a:stretch/>
        </p:blipFill>
        <p:spPr>
          <a:xfrm>
            <a:off x="7548956" y="3530046"/>
            <a:ext cx="3045709" cy="2084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77981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3615F55-F31E-74D6-C349-C5E1A6BC5C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SQL operations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C9F32C4-E23D-CBA0-CF15-01DD404960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4875" y="1847850"/>
            <a:ext cx="10515600" cy="4351338"/>
          </a:xfrm>
        </p:spPr>
        <p:txBody>
          <a:bodyPr/>
          <a:lstStyle/>
          <a:p>
            <a:r>
              <a:rPr lang="en-US" dirty="0"/>
              <a:t>Map (select)</a:t>
            </a:r>
          </a:p>
          <a:p>
            <a:r>
              <a:rPr lang="en-US" dirty="0"/>
              <a:t>Group-by (nested relations)</a:t>
            </a:r>
          </a:p>
          <a:p>
            <a:r>
              <a:rPr lang="en-US" dirty="0" err="1"/>
              <a:t>Flatmap</a:t>
            </a:r>
            <a:endParaRPr lang="en-US" dirty="0"/>
          </a:p>
          <a:p>
            <a:r>
              <a:rPr lang="en-US" dirty="0"/>
              <a:t>Aggregation</a:t>
            </a:r>
          </a:p>
          <a:p>
            <a:r>
              <a:rPr lang="en-US" dirty="0"/>
              <a:t>Order-by: not a particularly efficient model in DBSP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48A103-34C4-CDE0-F190-73F029CFCE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83</a:t>
            </a:fld>
            <a:endParaRPr lang="en-US"/>
          </a:p>
        </p:txBody>
      </p:sp>
      <p:pic>
        <p:nvPicPr>
          <p:cNvPr id="8" name="Picture 7" descr="A picture containing text, vessel, bottle&#10;&#10;Description automatically generated">
            <a:extLst>
              <a:ext uri="{FF2B5EF4-FFF2-40B4-BE49-F238E27FC236}">
                <a16:creationId xmlns:a16="http://schemas.microsoft.com/office/drawing/2014/main" id="{8D963314-C187-0EEE-6DE6-39E4AE5A14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4508" y="542925"/>
            <a:ext cx="2295525" cy="229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3439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C1034F-EB68-18D4-9DF8-F52248CC9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map_keys</a:t>
            </a:r>
            <a:r>
              <a:rPr lang="en-US" dirty="0"/>
              <a:t>(f)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3EEF9D-434B-B5EC-EE26-77514171CC3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Generalization of SQL SELECT</a:t>
                </a:r>
              </a:p>
              <a:p>
                <a:r>
                  <a:rPr lang="en-US" dirty="0"/>
                  <a:t>Given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 the operator map_keys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  <m:d>
                      <m:dPr>
                        <m:begChr m:val="["/>
                        <m:endChr m:val="]"/>
                        <m:ctrlP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is:</a:t>
                </a:r>
                <a:br>
                  <a:rPr lang="en-US" dirty="0"/>
                </a:br>
                <a:r>
                  <a:rPr lang="en-US" dirty="0"/>
                  <a:t>map_keys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b="0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Apply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to each key and “weigh” the result</a:t>
                </a:r>
              </a:p>
              <a:p>
                <a:r>
                  <a:rPr lang="en-US" dirty="0" err="1"/>
                  <a:t>map_keys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dirty="0"/>
                  <a:t>is linear for any function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3EEF9D-434B-B5EC-EE26-77514171CC3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5B188D-2D4D-CD74-4D87-4C1E0CFD4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84</a:t>
            </a:fld>
            <a:endParaRPr lang="en-US"/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6466BCE4-C4EB-A8B8-96A6-F44ED9305F72}"/>
              </a:ext>
            </a:extLst>
          </p:cNvPr>
          <p:cNvSpPr/>
          <p:nvPr/>
        </p:nvSpPr>
        <p:spPr>
          <a:xfrm rot="5400000">
            <a:off x="4931567" y="2969421"/>
            <a:ext cx="180977" cy="585787"/>
          </a:xfrm>
          <a:prstGeom prst="rightBrace">
            <a:avLst>
              <a:gd name="adj1" fmla="val 30555"/>
              <a:gd name="adj2" fmla="val 5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3E4C841-4979-3EDD-559C-B8F7A61A7B31}"/>
                  </a:ext>
                </a:extLst>
              </p:cNvPr>
              <p:cNvSpPr txBox="1"/>
              <p:nvPr/>
            </p:nvSpPr>
            <p:spPr>
              <a:xfrm>
                <a:off x="4476750" y="3320532"/>
                <a:ext cx="128394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Weight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3E4C841-4979-3EDD-559C-B8F7A61A7B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6750" y="3320532"/>
                <a:ext cx="1283941" cy="369332"/>
              </a:xfrm>
              <a:prstGeom prst="rect">
                <a:avLst/>
              </a:prstGeom>
              <a:blipFill>
                <a:blip r:embed="rId3"/>
                <a:stretch>
                  <a:fillRect l="-3791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2625962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30AAA5-CF07-810F-B522-36DAFE186D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Groupings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27F04B1-EF93-3425-EE7E-51A6D660E01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 </a:t>
                </a:r>
                <a:r>
                  <a:rPr lang="en-US" dirty="0">
                    <a:solidFill>
                      <a:schemeClr val="accent1"/>
                    </a:solidFill>
                  </a:rPr>
                  <a:t>grouping</a:t>
                </a:r>
                <a:r>
                  <a:rPr lang="en-US" dirty="0"/>
                  <a:t> maps a key to a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</m:oMath>
                </a14:m>
                <a:r>
                  <a:rPr lang="en-US" dirty="0"/>
                  <a:t>-set: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  <m:d>
                      <m:dPr>
                        <m:begChr m:val="["/>
                        <m:endChr m:val="]"/>
                        <m:ctrlP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</m:d>
                  </m:oMath>
                </a14:m>
                <a:endParaRPr lang="en-US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/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Given a key, return a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</m:oMath>
                </a14:m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-set</a:t>
                </a:r>
                <a:endParaRPr lang="en-US" b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dirty="0">
                    <a:ea typeface="Cambria Math" panose="02040503050406030204" pitchFamily="18" charset="0"/>
                  </a:rPr>
                  <a:t>This structure is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  <m:d>
                      <m:dPr>
                        <m:begChr m:val="["/>
                        <m:endChr m:val="]"/>
                        <m:ctrlP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This is a mathematical group!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27F04B1-EF93-3425-EE7E-51A6D660E01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176524-2464-3A1D-4251-BB00F47FE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85</a:t>
            </a:fld>
            <a:endParaRPr lang="en-US"/>
          </a:p>
        </p:txBody>
      </p:sp>
      <p:pic>
        <p:nvPicPr>
          <p:cNvPr id="14" name="Graphic 13" descr="Table with solid fill">
            <a:extLst>
              <a:ext uri="{FF2B5EF4-FFF2-40B4-BE49-F238E27FC236}">
                <a16:creationId xmlns:a16="http://schemas.microsoft.com/office/drawing/2014/main" id="{6D6DBE3E-F3B3-868F-ACA2-31C7ECDF9B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42279" y="4940302"/>
            <a:ext cx="914400" cy="914400"/>
          </a:xfrm>
          <a:prstGeom prst="rect">
            <a:avLst/>
          </a:prstGeom>
        </p:spPr>
      </p:pic>
      <p:pic>
        <p:nvPicPr>
          <p:cNvPr id="15" name="Graphic 14" descr="Table with solid fill">
            <a:extLst>
              <a:ext uri="{FF2B5EF4-FFF2-40B4-BE49-F238E27FC236}">
                <a16:creationId xmlns:a16="http://schemas.microsoft.com/office/drawing/2014/main" id="{9247357A-F9AC-4E76-4FCA-48DB7BC965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15150" y="4338846"/>
            <a:ext cx="914400" cy="914400"/>
          </a:xfrm>
          <a:prstGeom prst="rect">
            <a:avLst/>
          </a:prstGeom>
        </p:spPr>
      </p:pic>
      <p:pic>
        <p:nvPicPr>
          <p:cNvPr id="17" name="Graphic 16" descr="Table with solid fill">
            <a:extLst>
              <a:ext uri="{FF2B5EF4-FFF2-40B4-BE49-F238E27FC236}">
                <a16:creationId xmlns:a16="http://schemas.microsoft.com/office/drawing/2014/main" id="{7B686255-0E72-674E-E189-3C51533E0C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15150" y="5527566"/>
            <a:ext cx="914400" cy="914400"/>
          </a:xfrm>
          <a:prstGeom prst="rect">
            <a:avLst/>
          </a:prstGeom>
        </p:spPr>
      </p:pic>
      <p:graphicFrame>
        <p:nvGraphicFramePr>
          <p:cNvPr id="18" name="Table 18">
            <a:extLst>
              <a:ext uri="{FF2B5EF4-FFF2-40B4-BE49-F238E27FC236}">
                <a16:creationId xmlns:a16="http://schemas.microsoft.com/office/drawing/2014/main" id="{948F3AFB-A4C8-AE0C-27AD-BB9F98F27741}"/>
              </a:ext>
            </a:extLst>
          </p:cNvPr>
          <p:cNvGraphicFramePr>
            <a:graphicFrameLocks noGrp="1"/>
          </p:cNvGraphicFramePr>
          <p:nvPr/>
        </p:nvGraphicFramePr>
        <p:xfrm>
          <a:off x="4354512" y="4521726"/>
          <a:ext cx="1719446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9723">
                  <a:extLst>
                    <a:ext uri="{9D8B030D-6E8A-4147-A177-3AD203B41FA5}">
                      <a16:colId xmlns:a16="http://schemas.microsoft.com/office/drawing/2014/main" val="1772066982"/>
                    </a:ext>
                  </a:extLst>
                </a:gridCol>
                <a:gridCol w="859723">
                  <a:extLst>
                    <a:ext uri="{9D8B030D-6E8A-4147-A177-3AD203B41FA5}">
                      <a16:colId xmlns:a16="http://schemas.microsoft.com/office/drawing/2014/main" val="2679525025"/>
                    </a:ext>
                  </a:extLst>
                </a:gridCol>
              </a:tblGrid>
              <a:tr h="345944">
                <a:tc>
                  <a:txBody>
                    <a:bodyPr/>
                    <a:lstStyle/>
                    <a:p>
                      <a:r>
                        <a:rPr lang="en-US" dirty="0"/>
                        <a:t>Key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Z-set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030046"/>
                  </a:ext>
                </a:extLst>
              </a:tr>
              <a:tr h="345944">
                <a:tc>
                  <a:txBody>
                    <a:bodyPr/>
                    <a:lstStyle/>
                    <a:p>
                      <a:r>
                        <a:rPr lang="en-US" dirty="0"/>
                        <a:t>K1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6999296"/>
                  </a:ext>
                </a:extLst>
              </a:tr>
              <a:tr h="345944">
                <a:tc>
                  <a:txBody>
                    <a:bodyPr/>
                    <a:lstStyle/>
                    <a:p>
                      <a:r>
                        <a:rPr lang="en-US" dirty="0"/>
                        <a:t>K2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7183930"/>
                  </a:ext>
                </a:extLst>
              </a:tr>
              <a:tr h="345944">
                <a:tc>
                  <a:txBody>
                    <a:bodyPr/>
                    <a:lstStyle/>
                    <a:p>
                      <a:r>
                        <a:rPr lang="en-US" dirty="0"/>
                        <a:t>K3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9476378"/>
                  </a:ext>
                </a:extLst>
              </a:tr>
            </a:tbl>
          </a:graphicData>
        </a:graphic>
      </p:graphicFrame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03728E7C-112C-8FF0-A269-9F58B4980015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5619750" y="4796046"/>
            <a:ext cx="1295400" cy="300728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F08DC5DA-E13D-E5ED-9BF5-4335AB9FA1C9}"/>
              </a:ext>
            </a:extLst>
          </p:cNvPr>
          <p:cNvCxnSpPr>
            <a:cxnSpLocks/>
            <a:endCxn id="14" idx="1"/>
          </p:cNvCxnSpPr>
          <p:nvPr/>
        </p:nvCxnSpPr>
        <p:spPr>
          <a:xfrm flipV="1">
            <a:off x="5639823" y="5397502"/>
            <a:ext cx="1702456" cy="68863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6C7451BF-8DAD-0BFE-4467-B6CD01F72D60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5639823" y="5828294"/>
            <a:ext cx="1275327" cy="156472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68E3842E-B04E-F4CD-7E52-0069601A2218}"/>
              </a:ext>
            </a:extLst>
          </p:cNvPr>
          <p:cNvSpPr/>
          <p:nvPr/>
        </p:nvSpPr>
        <p:spPr>
          <a:xfrm>
            <a:off x="7493183" y="4569827"/>
            <a:ext cx="228600" cy="452438"/>
          </a:xfrm>
          <a:prstGeom prst="rect">
            <a:avLst/>
          </a:prstGeom>
          <a:solidFill>
            <a:srgbClr val="FF9900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AC18778-9C15-67C4-F3AA-195A48861623}"/>
              </a:ext>
            </a:extLst>
          </p:cNvPr>
          <p:cNvSpPr/>
          <p:nvPr/>
        </p:nvSpPr>
        <p:spPr>
          <a:xfrm>
            <a:off x="7928814" y="5171283"/>
            <a:ext cx="228600" cy="452438"/>
          </a:xfrm>
          <a:prstGeom prst="rect">
            <a:avLst/>
          </a:prstGeom>
          <a:solidFill>
            <a:srgbClr val="FF9900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9A37213-AB81-251E-F689-B73AB1D6690E}"/>
              </a:ext>
            </a:extLst>
          </p:cNvPr>
          <p:cNvSpPr/>
          <p:nvPr/>
        </p:nvSpPr>
        <p:spPr>
          <a:xfrm>
            <a:off x="7493183" y="5737309"/>
            <a:ext cx="228600" cy="452438"/>
          </a:xfrm>
          <a:prstGeom prst="rect">
            <a:avLst/>
          </a:prstGeom>
          <a:solidFill>
            <a:srgbClr val="FF9900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4EC9533-A0D4-B347-AFF8-2D548D203CB6}"/>
              </a:ext>
            </a:extLst>
          </p:cNvPr>
          <p:cNvSpPr txBox="1"/>
          <p:nvPr/>
        </p:nvSpPr>
        <p:spPr>
          <a:xfrm>
            <a:off x="7478147" y="4194590"/>
            <a:ext cx="855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Weight</a:t>
            </a:r>
          </a:p>
        </p:txBody>
      </p:sp>
    </p:spTree>
    <p:extLst>
      <p:ext uri="{BB962C8B-B14F-4D97-AF65-F5344CB8AC3E}">
        <p14:creationId xmlns:p14="http://schemas.microsoft.com/office/powerpoint/2010/main" val="426837988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BB125-20C0-411C-8718-F835ABA3D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23956"/>
          </a:xfrm>
        </p:spPr>
        <p:txBody>
          <a:bodyPr/>
          <a:lstStyle/>
          <a:p>
            <a:r>
              <a:rPr lang="en-US" dirty="0"/>
              <a:t>Group-by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8CAF3B3-5CA8-4EF3-B874-11B65531234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13975"/>
                <a:ext cx="11131502" cy="5211192"/>
              </a:xfrm>
            </p:spPr>
            <p:txBody>
              <a:bodyPr>
                <a:normAutofit/>
              </a:bodyPr>
              <a:lstStyle/>
              <a:p>
                <a:endParaRPr lang="en-US" dirty="0"/>
              </a:p>
              <a:p>
                <a:r>
                  <a:rPr lang="en-US" dirty="0"/>
                  <a:t>Given a type of keys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 and a function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: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, </a:t>
                </a:r>
                <a:br>
                  <a:rPr lang="en-US" dirty="0"/>
                </a:br>
                <a:r>
                  <a:rPr lang="en-US" dirty="0" err="1"/>
                  <a:t>groupby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i="1" dirty="0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  <m:d>
                      <m:dPr>
                        <m:begChr m:val="["/>
                        <m:endChr m:val="]"/>
                        <m:ctrlP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  <m:d>
                      <m:dPr>
                        <m:begChr m:val="["/>
                        <m:endChr m:val="]"/>
                        <m:ctrlP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e>
                    </m:d>
                  </m:oMath>
                </a14:m>
                <a:r>
                  <a:rPr lang="en-US" dirty="0"/>
                  <a:t> builds a grouping from a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</m:oMath>
                </a14:m>
                <a:r>
                  <a:rPr lang="en-US" dirty="0"/>
                  <a:t>-set</a:t>
                </a:r>
              </a:p>
              <a:p>
                <a:r>
                  <a:rPr lang="en-US" dirty="0" err="1"/>
                  <a:t>groupby</a:t>
                </a:r>
                <a:r>
                  <a:rPr lang="en-US" dirty="0"/>
                  <a:t> is a linear function!</a:t>
                </a:r>
              </a:p>
              <a:p>
                <a:pPr lvl="1"/>
                <a:r>
                  <a:rPr lang="en-US" dirty="0"/>
                  <a:t>Each tuple in the input delta will affect only one grouping</a:t>
                </a:r>
              </a:p>
              <a:p>
                <a:pPr lvl="1"/>
                <a:r>
                  <a:rPr lang="en-US" dirty="0"/>
                  <a:t>So (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↑</m:t>
                    </m:r>
                  </m:oMath>
                </a14:m>
                <a:r>
                  <a:rPr lang="en-US" dirty="0" err="1"/>
                  <a:t>groupby</a:t>
                </a:r>
                <a:r>
                  <a:rPr lang="en-US" dirty="0"/>
                  <a:t>)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baseline="3000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=</m:t>
                    </m:r>
                  </m:oMath>
                </a14:m>
                <a:r>
                  <a:rPr lang="en-US" dirty="0"/>
                  <a:t> (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↑</m:t>
                    </m:r>
                  </m:oMath>
                </a14:m>
                <a:r>
                  <a:rPr lang="en-US" dirty="0" err="1"/>
                  <a:t>groupby</a:t>
                </a:r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8CAF3B3-5CA8-4EF3-B874-11B65531234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13975"/>
                <a:ext cx="11131502" cy="5211192"/>
              </a:xfrm>
              <a:blipFill>
                <a:blip r:embed="rId2"/>
                <a:stretch>
                  <a:fillRect l="-9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CE5A39-F2BA-417F-B82F-535F7D800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77961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3E76E4-65AB-74FB-5560-61AA1A568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flatmap_keys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396FFCF-38E3-3FC7-E522-FC0EF9EDFB1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52475" y="1825625"/>
                <a:ext cx="11229975" cy="4351338"/>
              </a:xfrm>
            </p:spPr>
            <p:txBody>
              <a:bodyPr/>
              <a:lstStyle/>
              <a:p>
                <a:r>
                  <a:rPr lang="en-US" dirty="0"/>
                  <a:t>Given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, define</a:t>
                </a:r>
                <a:br>
                  <a:rPr lang="en-US" dirty="0"/>
                </a:br>
                <a:r>
                  <a:rPr lang="en-US" dirty="0" err="1"/>
                  <a:t>flatmap</a:t>
                </a:r>
                <a:r>
                  <a:rPr lang="en-US" dirty="0"/>
                  <a:t>_keys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  <m:d>
                      <m:dPr>
                        <m:begChr m:val="["/>
                        <m:endChr m:val="]"/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 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as: </a:t>
                </a:r>
                <a:r>
                  <a:rPr lang="en-US" dirty="0" err="1"/>
                  <a:t>flatmap</a:t>
                </a:r>
                <a:r>
                  <a:rPr lang="en-US" dirty="0"/>
                  <a:t>_keys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i="1" smtClean="0">
                        <a:latin typeface="Cambria Math" panose="02040503050406030204" pitchFamily="18" charset="0"/>
                      </a:rPr>
                      <m:t>≝</m:t>
                    </m:r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flatmap_keys is linear for any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!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Substitute</a:t>
                </a:r>
                <a14:m>
                  <m:oMath xmlns:m="http://schemas.openxmlformats.org/officeDocument/2006/math">
                    <m:r>
                      <a:rPr lang="en-US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][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for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, and id: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  <m:d>
                      <m:dPr>
                        <m:begChr m:val="["/>
                        <m:endChr m:val="]"/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 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for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lang="en-US" dirty="0"/>
              </a:p>
              <a:p>
                <a:r>
                  <a:rPr lang="en-US" dirty="0" err="1"/>
                  <a:t>flatmap_keys</a:t>
                </a:r>
                <a:r>
                  <a:rPr lang="en-US" dirty="0"/>
                  <a:t>(id):</a:t>
                </a:r>
                <a14:m>
                  <m:oMath xmlns:m="http://schemas.openxmlformats.org/officeDocument/2006/math">
                    <m:r>
                      <a:rPr lang="en-US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  <m:d>
                      <m:dPr>
                        <m:begChr m:val="["/>
                        <m:endChr m:val="]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] </m:t>
                    </m:r>
                  </m:oMath>
                </a14:m>
                <a:r>
                  <a:rPr lang="en-US" dirty="0"/>
                  <a:t>is the right-inverse of group-by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396FFCF-38E3-3FC7-E522-FC0EF9EDFB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52475" y="1825625"/>
                <a:ext cx="11229975" cy="4351338"/>
              </a:xfrm>
              <a:blipFill>
                <a:blip r:embed="rId2"/>
                <a:stretch>
                  <a:fillRect l="-977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2D9D6F-6771-23EA-361E-090F9BEDA3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87</a:t>
            </a:fld>
            <a:endParaRPr lang="en-US"/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AF345DC4-6576-2B0A-F590-A3ED528AE290}"/>
              </a:ext>
            </a:extLst>
          </p:cNvPr>
          <p:cNvSpPr/>
          <p:nvPr/>
        </p:nvSpPr>
        <p:spPr>
          <a:xfrm rot="5400000">
            <a:off x="10456067" y="2436021"/>
            <a:ext cx="180977" cy="585787"/>
          </a:xfrm>
          <a:prstGeom prst="rightBrace">
            <a:avLst>
              <a:gd name="adj1" fmla="val 30555"/>
              <a:gd name="adj2" fmla="val 5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AD7D230-BE1D-84B4-56D8-734B6456A777}"/>
                  </a:ext>
                </a:extLst>
              </p:cNvPr>
              <p:cNvSpPr txBox="1"/>
              <p:nvPr/>
            </p:nvSpPr>
            <p:spPr>
              <a:xfrm>
                <a:off x="10001250" y="2787132"/>
                <a:ext cx="128394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Weight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AD7D230-BE1D-84B4-56D8-734B6456A7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01250" y="2787132"/>
                <a:ext cx="1283941" cy="369332"/>
              </a:xfrm>
              <a:prstGeom prst="rect">
                <a:avLst/>
              </a:prstGeom>
              <a:blipFill>
                <a:blip r:embed="rId3"/>
                <a:stretch>
                  <a:fillRect l="-4286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45251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C73920-76E2-4EE5-9FAE-090C0BC8E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Aggregation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3B66974-8065-473F-802C-B1917528A36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08794"/>
                <a:ext cx="10515600" cy="5183891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Aggregation functions such as </a:t>
                </a:r>
                <a:r>
                  <a:rPr lang="en-US" i="1" dirty="0"/>
                  <a:t>weighted</a:t>
                </a:r>
                <a:r>
                  <a:rPr lang="en-US" dirty="0"/>
                  <a:t> SUM and COUNT are</a:t>
                </a:r>
                <a:br>
                  <a:rPr lang="en-US" dirty="0"/>
                </a:br>
                <a:r>
                  <a:rPr lang="en-US" dirty="0">
                    <a:solidFill>
                      <a:srgbClr val="FF0000"/>
                    </a:solidFill>
                  </a:rPr>
                  <a:t>linear functions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  <m:d>
                      <m:dPr>
                        <m:begChr m:val="["/>
                        <m:endChr m:val="]"/>
                        <m:ctrlP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US" dirty="0"/>
                  <a:t>!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𝑆𝑈𝑀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)=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  <m:sup/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nary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r>
                  <a:rPr lang="en-US" dirty="0"/>
                  <a:t>(But not linear as functions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  <m:d>
                      <m:dPr>
                        <m:begChr m:val="["/>
                        <m:endChr m:val="]"/>
                        <m:ctrlP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!)</a:t>
                </a:r>
              </a:p>
              <a:p>
                <a:r>
                  <a:rPr lang="en-US" dirty="0">
                    <a:effectLst/>
                    <a:latin typeface="Consolas" panose="020B0609020204030204" pitchFamily="49" charset="0"/>
                  </a:rPr>
                  <a:t>SELECT SUM(c) FROM I</a:t>
                </a:r>
              </a:p>
              <a:p>
                <a:endParaRPr lang="en-US" dirty="0">
                  <a:latin typeface="Consolas" panose="020B0609020204030204" pitchFamily="49" charset="0"/>
                </a:endParaRPr>
              </a:p>
              <a:p>
                <a:endParaRPr lang="en-US" dirty="0">
                  <a:latin typeface="Consolas" panose="020B0609020204030204" pitchFamily="49" charset="0"/>
                </a:endParaRPr>
              </a:p>
              <a:p>
                <a:r>
                  <a:rPr lang="en-US" dirty="0" err="1"/>
                  <a:t>makeset</a:t>
                </a:r>
                <a:r>
                  <a:rPr lang="en-US" dirty="0"/>
                  <a:t> converts a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scalar into a singleton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-set</a:t>
                </a:r>
              </a:p>
              <a:p>
                <a:r>
                  <a:rPr lang="en-US" dirty="0" err="1"/>
                  <a:t>makeset</a:t>
                </a:r>
                <a:r>
                  <a:rPr lang="en-US" dirty="0"/>
                  <a:t>(5) =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5↦1 }</m:t>
                    </m:r>
                  </m:oMath>
                </a14:m>
                <a:endParaRPr lang="en-US" dirty="0"/>
              </a:p>
              <a:p>
                <a:r>
                  <a:rPr lang="en-US" dirty="0" err="1"/>
                  <a:t>makeset</a:t>
                </a:r>
                <a:r>
                  <a:rPr lang="en-US" dirty="0"/>
                  <a:t> is </a:t>
                </a:r>
                <a:r>
                  <a:rPr lang="en-US" b="1" dirty="0"/>
                  <a:t>not</a:t>
                </a:r>
                <a:r>
                  <a:rPr lang="en-US" dirty="0"/>
                  <a:t> linear, but it is not expensive to incrementalize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3B66974-8065-473F-802C-B1917528A3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08794"/>
                <a:ext cx="10515600" cy="5183891"/>
              </a:xfrm>
              <a:blipFill>
                <a:blip r:embed="rId2"/>
                <a:stretch>
                  <a:fillRect l="-1043" t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BB6E6D-9F06-4612-A02B-C4E90D2F10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88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EF4A497-943D-4E6B-84E6-EBC92FEF07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4574" y="4200739"/>
            <a:ext cx="6219825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630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AD754D-0A7D-87F9-08A4-67FADABDD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Non-linear aggregations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6646301-3E5E-F8AC-7BB8-D8B966522AD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E.g., min, max</a:t>
                </a:r>
              </a:p>
              <a:p>
                <a:r>
                  <a:rPr lang="en-US" dirty="0"/>
                  <a:t>… or their generalization, top-K</a:t>
                </a:r>
              </a:p>
              <a:p>
                <a:r>
                  <a:rPr lang="en-US" dirty="0"/>
                  <a:t>These are not linear on a group structure</a:t>
                </a:r>
                <a:br>
                  <a:rPr lang="en-US" dirty="0"/>
                </a:br>
                <a:r>
                  <a:rPr lang="en-US" dirty="0"/>
                  <a:t>(they are linear on a monoid… but can’t handle negation)</a:t>
                </a:r>
              </a:p>
              <a:p>
                <a:r>
                  <a:rPr lang="en-US" dirty="0"/>
                  <a:t>Implemented using the “brute force” formula: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(↑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</m:sup>
                      </m:sSup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∘(↑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)∘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The integral is there to “remember” the full set</a:t>
                </a:r>
              </a:p>
              <a:p>
                <a:r>
                  <a:rPr lang="en-US" dirty="0"/>
                  <a:t>Can be built efficiently (log work in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dirty="0"/>
                  <a:t>) using a priority queue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6646301-3E5E-F8AC-7BB8-D8B966522A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B784CF-CD4C-AE73-A40C-B93910915C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7748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548DF-9E14-34AD-99B9-60EB93D95A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9BDC1D-0D66-D66A-FD17-DAE54DD8559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2924783"/>
                <a:ext cx="10515600" cy="3252179"/>
              </a:xfrm>
            </p:spPr>
            <p:txBody>
              <a:bodyPr>
                <a:normAutofit/>
              </a:bodyPr>
              <a:lstStyle/>
              <a:p>
                <a:r>
                  <a:rPr lang="en-US" sz="3200" dirty="0">
                    <a:ea typeface="Cambria Math" panose="02040503050406030204" pitchFamily="18" charset="0"/>
                  </a:rPr>
                  <a:t>In general, for a stream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32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sz="3200" dirty="0">
                    <a:ea typeface="Cambria Math" panose="02040503050406030204" pitchFamily="18" charset="0"/>
                  </a:rPr>
                  <a:t> we require </a:t>
                </a:r>
                <a:br>
                  <a:rPr lang="en-US" sz="3200" dirty="0">
                    <a:ea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sz="32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32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sz="32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+, −, 0)</m:t>
                    </m:r>
                  </m:oMath>
                </a14:m>
                <a:r>
                  <a:rPr lang="en-US" sz="3200" dirty="0">
                    <a:ea typeface="Cambria Math" panose="02040503050406030204" pitchFamily="18" charset="0"/>
                  </a:rPr>
                  <a:t> to be a commutative group</a:t>
                </a:r>
                <a:endParaRPr lang="en-US" sz="3200" dirty="0"/>
              </a:p>
              <a:p>
                <a:r>
                  <a:rPr lang="en-US" sz="3200" dirty="0"/>
                  <a:t>Recall that a group has 3 operations:</a:t>
                </a:r>
              </a:p>
              <a:p>
                <a:pPr lvl="1"/>
                <a:r>
                  <a:rPr lang="en-US" sz="2800" dirty="0"/>
                  <a:t>an associative addition operation: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800" i="1" dirty="0">
                  <a:latin typeface="Cambria Math" panose="02040503050406030204" pitchFamily="18" charset="0"/>
                </a:endParaRPr>
              </a:p>
              <a:p>
                <a:pPr lvl="1"/>
                <a:r>
                  <a:rPr lang="en-US" sz="2800" dirty="0"/>
                  <a:t>a neutral element for addition 0</a:t>
                </a:r>
              </a:p>
              <a:p>
                <a:pPr lvl="1"/>
                <a:r>
                  <a:rPr lang="en-US" sz="2800" dirty="0"/>
                  <a:t>and an inverse for each element (negation):</a:t>
                </a:r>
                <a14:m>
                  <m:oMath xmlns:m="http://schemas.openxmlformats.org/officeDocument/2006/math">
                    <m:r>
                      <a:rPr lang="en-US" sz="2800" b="0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800" b="0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endParaRPr lang="en-US" sz="2800" b="0" dirty="0"/>
              </a:p>
              <a:p>
                <a:endParaRPr lang="en-US" sz="3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9BDC1D-0D66-D66A-FD17-DAE54DD8559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924783"/>
                <a:ext cx="10515600" cy="3252179"/>
              </a:xfrm>
              <a:blipFill>
                <a:blip r:embed="rId2"/>
                <a:stretch>
                  <a:fillRect l="-1333" t="-37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232123-00F6-4333-25EF-60191396FF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9</a:t>
            </a:fld>
            <a:endParaRPr lang="en-US"/>
          </a:p>
        </p:txBody>
      </p:sp>
      <p:pic>
        <p:nvPicPr>
          <p:cNvPr id="5" name="Picture 4" descr="A group of people sitting on the grass&#10;&#10;Description automatically generated with medium confidence">
            <a:extLst>
              <a:ext uri="{FF2B5EF4-FFF2-40B4-BE49-F238E27FC236}">
                <a16:creationId xmlns:a16="http://schemas.microsoft.com/office/drawing/2014/main" id="{7F01C210-5E27-98F2-4F86-8F85DDF6F0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7386205" y="0"/>
            <a:ext cx="4805795" cy="2701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82264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ACBC0F-8CDE-B8F4-F07A-A576E84A9F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Group-By + Aggregate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578655-67DE-49C9-8898-A2498EDC7F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composition of</a:t>
            </a:r>
          </a:p>
          <a:p>
            <a:pPr lvl="1"/>
            <a:r>
              <a:rPr lang="en-US" dirty="0"/>
              <a:t>Group-by</a:t>
            </a:r>
          </a:p>
          <a:p>
            <a:pPr lvl="1"/>
            <a:r>
              <a:rPr lang="en-US" dirty="0" err="1"/>
              <a:t>map_weights</a:t>
            </a:r>
            <a:r>
              <a:rPr lang="en-US" dirty="0"/>
              <a:t>(aggregate)</a:t>
            </a:r>
          </a:p>
          <a:p>
            <a:r>
              <a:rPr lang="en-US" dirty="0" err="1"/>
              <a:t>map_weights</a:t>
            </a:r>
            <a:r>
              <a:rPr lang="en-US" dirty="0"/>
              <a:t> applies a function to each grouping</a:t>
            </a:r>
          </a:p>
          <a:p>
            <a:pPr lvl="1"/>
            <a:r>
              <a:rPr lang="en-US" dirty="0"/>
              <a:t>Not to be confused with </a:t>
            </a:r>
            <a:r>
              <a:rPr lang="en-US" dirty="0" err="1"/>
              <a:t>map_keys</a:t>
            </a:r>
            <a:r>
              <a:rPr lang="en-US" dirty="0"/>
              <a:t> from before</a:t>
            </a:r>
          </a:p>
          <a:p>
            <a:r>
              <a:rPr lang="en-US" dirty="0"/>
              <a:t>Linear if the aggregate function is linear</a:t>
            </a:r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0A2AD6-F79E-5ED9-8E33-894A7A0870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42847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F8AC52F-3FF1-02C3-0A9E-6BD63213E3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3994" y="1941512"/>
            <a:ext cx="6386911" cy="19002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303EC3A-F0CE-F96C-EABD-BA82B4F07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Parallelization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721F654-EC5E-D689-9D16-7BE6635FF6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Join on two threads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Volcano “exchange” operator (from 2 threads to 3 threads)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F98874-9F28-C6CD-A267-64EB7DEA47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91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A929234-6C77-4B87-83DA-B76D620110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8219" y="4402137"/>
            <a:ext cx="2895600" cy="2354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44747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old picture frame&#10;&#10;Description automatically generated with medium confidence">
            <a:extLst>
              <a:ext uri="{FF2B5EF4-FFF2-40B4-BE49-F238E27FC236}">
                <a16:creationId xmlns:a16="http://schemas.microsoft.com/office/drawing/2014/main" id="{CBA93F4D-67DA-4C00-A826-6D69DC590D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rot="5400000">
            <a:off x="2981198" y="-577098"/>
            <a:ext cx="7079352" cy="788785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8E24F5C-4340-4D3A-B065-125A5B86B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7945" y="923925"/>
            <a:ext cx="2588491" cy="1325563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9C1E40-3AA4-43F6-A029-D08F2910CB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48364" y="2687781"/>
            <a:ext cx="5624945" cy="3489181"/>
          </a:xfrm>
        </p:spPr>
        <p:txBody>
          <a:bodyPr/>
          <a:lstStyle/>
          <a:p>
            <a:r>
              <a:rPr lang="en-US" b="1" dirty="0"/>
              <a:t>Streaming queries in DBSP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6DC132-34BF-46BA-ADFB-886912ED0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18482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510DC-5944-AE2D-3FD7-2942D47C7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EE7FA65-B1B6-EEDF-B182-DD770E90BE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Window-based computation</a:t>
            </a:r>
          </a:p>
          <a:p>
            <a:r>
              <a:rPr lang="en-US" dirty="0"/>
              <a:t>Window is defined by the input transactions</a:t>
            </a:r>
            <a:br>
              <a:rPr lang="en-US" dirty="0"/>
            </a:br>
            <a:r>
              <a:rPr lang="en-US" dirty="0"/>
              <a:t>(not by the contents of the data stream)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D29EB4-7EA0-800E-D7FE-9B57171BF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93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7D4D73-C36F-C491-9431-917991C70C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6091" y="3499405"/>
            <a:ext cx="5079817" cy="1621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267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03FB3E-5C2E-6A03-A03B-FA45A3669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Streaming joins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D24AA30-5406-DF9D-0DCC-A1599E1B187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 are changes to a table</a:t>
                </a:r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 is a stream</a:t>
                </a:r>
              </a:p>
              <a:p>
                <a:r>
                  <a:rPr lang="en-US" dirty="0"/>
                  <a:t>Table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joined with every stream value in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𝑜</m:t>
                    </m:r>
                  </m:oMath>
                </a14:m>
                <a:r>
                  <a:rPr lang="en-US" dirty="0"/>
                  <a:t> is also a stream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D24AA30-5406-DF9D-0DCC-A1599E1B187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D65E9E-59B4-F01B-46E8-BA14DEE4A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94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CEE2A2-D4AD-1BA1-D208-AD5C23F4BE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5625" y="3567671"/>
            <a:ext cx="3972657" cy="1966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90439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3F967DB-AA3F-44F2-8BA9-DE4812C9BB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4772" y="3748016"/>
            <a:ext cx="3397449" cy="177961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8A807A-CF38-4DDC-928B-559CC07E0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19905"/>
          </a:xfrm>
        </p:spPr>
        <p:txBody>
          <a:bodyPr/>
          <a:lstStyle/>
          <a:p>
            <a:r>
              <a:rPr lang="en-US" dirty="0"/>
              <a:t>Streaming window queries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47A72E4-AABE-4ADC-B107-97A059D753F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42820"/>
                <a:ext cx="10515600" cy="5215180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 is a stream of wall-clock values (time)</a:t>
                </a:r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 is a stream of timestamped data</a:t>
                </a:r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dirty="0"/>
                  <a:t> window function, filters data in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 based on timestamp and time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47A72E4-AABE-4ADC-B107-97A059D753F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42820"/>
                <a:ext cx="10515600" cy="5215180"/>
              </a:xfrm>
              <a:blipFill>
                <a:blip r:embed="rId3"/>
                <a:stretch>
                  <a:fillRect t="-18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EA18B2-CF4D-4218-93D1-DBB404B96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21024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FAB75-9698-0275-A6BD-C9B434BB2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Alternative window definition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FE5B8EA-AB9D-79A2-4E11-D80F03F0711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In each transaction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= what is added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/>
                  <a:t> = what is subtracted from window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FE5B8EA-AB9D-79A2-4E11-D80F03F0711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B8B97C-F7BC-AE36-56C9-5F2F3D5A97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96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63F5D58-1183-1405-CBAA-96635447ED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7721" y="3349649"/>
            <a:ext cx="573405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65807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old picture frame&#10;&#10;Description automatically generated with medium confidence">
            <a:extLst>
              <a:ext uri="{FF2B5EF4-FFF2-40B4-BE49-F238E27FC236}">
                <a16:creationId xmlns:a16="http://schemas.microsoft.com/office/drawing/2014/main" id="{CBA93F4D-67DA-4C00-A826-6D69DC590D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rot="5400000">
            <a:off x="2981198" y="-577098"/>
            <a:ext cx="7079352" cy="788785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8E24F5C-4340-4D3A-B065-125A5B86B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7945" y="923925"/>
            <a:ext cx="2588491" cy="1325563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9C1E40-3AA4-43F6-A029-D08F2910CB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48364" y="2687781"/>
            <a:ext cx="5624945" cy="3489181"/>
          </a:xfrm>
        </p:spPr>
        <p:txBody>
          <a:bodyPr/>
          <a:lstStyle/>
          <a:p>
            <a:r>
              <a:rPr lang="en-US" b="1" dirty="0" err="1"/>
              <a:t>Datalog</a:t>
            </a:r>
            <a:r>
              <a:rPr lang="en-US" b="1" dirty="0"/>
              <a:t> in DBSP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6DC132-34BF-46BA-ADFB-886912ED0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83907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A72D8C-5081-45B6-A8C5-FCE068B9BC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95851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sibling(x, y) :- parent(z, x), parent(z, y).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Head relation = circuit output</a:t>
            </a:r>
          </a:p>
          <a:p>
            <a:pPr marL="0" indent="0">
              <a:buNone/>
            </a:pPr>
            <a:r>
              <a:rPr lang="en-US" dirty="0"/>
              <a:t>Relations in body = circuit inputs</a:t>
            </a:r>
          </a:p>
          <a:p>
            <a:pPr marL="0" indent="0">
              <a:buNone/>
            </a:pPr>
            <a:r>
              <a:rPr lang="en-US" dirty="0"/>
              <a:t>Rule body = circuit contents</a:t>
            </a:r>
          </a:p>
          <a:p>
            <a:pPr marL="0" indent="0">
              <a:buNone/>
            </a:pPr>
            <a:r>
              <a:rPr lang="en-US" dirty="0"/>
              <a:t>Conjunctions in rule body = edges in circuit</a:t>
            </a:r>
          </a:p>
          <a:p>
            <a:pPr marL="0" indent="0">
              <a:buNone/>
            </a:pPr>
            <a:r>
              <a:rPr lang="en-US" dirty="0" err="1"/>
              <a:t>Turnstyle</a:t>
            </a:r>
            <a:r>
              <a:rPr lang="en-US" dirty="0"/>
              <a:t> = projection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3D884B-6745-42D7-B73F-72567A874E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30194"/>
          </a:xfrm>
        </p:spPr>
        <p:txBody>
          <a:bodyPr/>
          <a:lstStyle/>
          <a:p>
            <a:r>
              <a:rPr lang="en-US" dirty="0"/>
              <a:t>Datalog rules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7FC00B-6F63-4BB3-9096-151810D55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98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14D592B-A467-4A32-AE7D-C3484EADDA52}"/>
              </a:ext>
            </a:extLst>
          </p:cNvPr>
          <p:cNvSpPr/>
          <p:nvPr/>
        </p:nvSpPr>
        <p:spPr>
          <a:xfrm>
            <a:off x="4829535" y="2961165"/>
            <a:ext cx="2225233" cy="1226917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623C1755-583A-41D1-ADE3-7C9D2002292F}"/>
              </a:ext>
            </a:extLst>
          </p:cNvPr>
          <p:cNvSpPr/>
          <p:nvPr/>
        </p:nvSpPr>
        <p:spPr>
          <a:xfrm>
            <a:off x="5567421" y="2323983"/>
            <a:ext cx="648182" cy="584522"/>
          </a:xfrm>
          <a:prstGeom prst="down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4ECFA19-C812-4B11-9B94-1EED35689B92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792410" y="3574622"/>
            <a:ext cx="633084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03DB57D-33EE-440A-B052-0B74278258F5}"/>
              </a:ext>
            </a:extLst>
          </p:cNvPr>
          <p:cNvSpPr txBox="1"/>
          <p:nvPr/>
        </p:nvSpPr>
        <p:spPr>
          <a:xfrm>
            <a:off x="8391644" y="3389956"/>
            <a:ext cx="848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sibling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8F12E35-F68A-47EE-824E-6D61B7818BFF}"/>
              </a:ext>
            </a:extLst>
          </p:cNvPr>
          <p:cNvSpPr txBox="1"/>
          <p:nvPr/>
        </p:nvSpPr>
        <p:spPr>
          <a:xfrm>
            <a:off x="3439567" y="3462968"/>
            <a:ext cx="884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parent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8A5A45B-C120-4A8F-9E70-EDF3001CB3EF}"/>
              </a:ext>
            </a:extLst>
          </p:cNvPr>
          <p:cNvCxnSpPr>
            <a:cxnSpLocks/>
            <a:stCxn id="12" idx="3"/>
          </p:cNvCxnSpPr>
          <p:nvPr/>
        </p:nvCxnSpPr>
        <p:spPr>
          <a:xfrm flipV="1">
            <a:off x="4323583" y="3324182"/>
            <a:ext cx="655820" cy="323452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30367FD-E676-4B47-99D7-D04438374F41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4323583" y="3647634"/>
            <a:ext cx="1825466" cy="295480"/>
          </a:xfrm>
          <a:prstGeom prst="bentConnector3">
            <a:avLst>
              <a:gd name="adj1" fmla="val 17649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77137C9E-87B0-4D19-BEAF-B70DECC8BB55}"/>
              </a:ext>
            </a:extLst>
          </p:cNvPr>
          <p:cNvSpPr/>
          <p:nvPr/>
        </p:nvSpPr>
        <p:spPr>
          <a:xfrm>
            <a:off x="7425494" y="3254703"/>
            <a:ext cx="643361" cy="63983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proj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3E1FC29-8311-4F4C-A3C9-B712135B153D}"/>
              </a:ext>
            </a:extLst>
          </p:cNvPr>
          <p:cNvCxnSpPr>
            <a:cxnSpLocks/>
          </p:cNvCxnSpPr>
          <p:nvPr/>
        </p:nvCxnSpPr>
        <p:spPr>
          <a:xfrm flipV="1">
            <a:off x="8078959" y="3574622"/>
            <a:ext cx="370726" cy="196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203C756-AF65-41EF-94DA-7426C18050C5}"/>
              </a:ext>
            </a:extLst>
          </p:cNvPr>
          <p:cNvCxnSpPr>
            <a:cxnSpLocks/>
          </p:cNvCxnSpPr>
          <p:nvPr/>
        </p:nvCxnSpPr>
        <p:spPr>
          <a:xfrm flipV="1">
            <a:off x="5633976" y="3346955"/>
            <a:ext cx="515073" cy="196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84E9B22B-80E6-4166-9ADC-82E27E262297}"/>
              </a:ext>
            </a:extLst>
          </p:cNvPr>
          <p:cNvSpPr txBox="1"/>
          <p:nvPr/>
        </p:nvSpPr>
        <p:spPr>
          <a:xfrm>
            <a:off x="1269523" y="1321356"/>
            <a:ext cx="14318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Rule head</a:t>
            </a:r>
          </a:p>
        </p:txBody>
      </p:sp>
      <p:sp>
        <p:nvSpPr>
          <p:cNvPr id="24" name="Right Brace 23">
            <a:extLst>
              <a:ext uri="{FF2B5EF4-FFF2-40B4-BE49-F238E27FC236}">
                <a16:creationId xmlns:a16="http://schemas.microsoft.com/office/drawing/2014/main" id="{0F057749-2851-4D35-8C84-A0459284A0EA}"/>
              </a:ext>
            </a:extLst>
          </p:cNvPr>
          <p:cNvSpPr/>
          <p:nvPr/>
        </p:nvSpPr>
        <p:spPr>
          <a:xfrm rot="5400000" flipH="1">
            <a:off x="1990659" y="614221"/>
            <a:ext cx="225538" cy="2269571"/>
          </a:xfrm>
          <a:prstGeom prst="rightBrace">
            <a:avLst>
              <a:gd name="adj1" fmla="val 30854"/>
              <a:gd name="adj2" fmla="val 5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Brace 24">
            <a:extLst>
              <a:ext uri="{FF2B5EF4-FFF2-40B4-BE49-F238E27FC236}">
                <a16:creationId xmlns:a16="http://schemas.microsoft.com/office/drawing/2014/main" id="{20C52E78-0E12-430F-AAD9-877D609637B7}"/>
              </a:ext>
            </a:extLst>
          </p:cNvPr>
          <p:cNvSpPr/>
          <p:nvPr/>
        </p:nvSpPr>
        <p:spPr>
          <a:xfrm rot="5400000" flipH="1">
            <a:off x="6269715" y="-510620"/>
            <a:ext cx="172551" cy="4572240"/>
          </a:xfrm>
          <a:prstGeom prst="rightBrace">
            <a:avLst>
              <a:gd name="adj1" fmla="val 56278"/>
              <a:gd name="adj2" fmla="val 5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1A17307-91D0-4745-9111-D83E74B160B8}"/>
              </a:ext>
            </a:extLst>
          </p:cNvPr>
          <p:cNvSpPr txBox="1"/>
          <p:nvPr/>
        </p:nvSpPr>
        <p:spPr>
          <a:xfrm>
            <a:off x="5486069" y="1307778"/>
            <a:ext cx="14318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Rule body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C8782CD-F084-47C5-A01C-C4736AB2152F}"/>
              </a:ext>
            </a:extLst>
          </p:cNvPr>
          <p:cNvSpPr/>
          <p:nvPr/>
        </p:nvSpPr>
        <p:spPr>
          <a:xfrm>
            <a:off x="4989507" y="3109081"/>
            <a:ext cx="643361" cy="39976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16DB13A-332F-4817-B0FD-4ACE9C8F9FC2}"/>
              </a:ext>
            </a:extLst>
          </p:cNvPr>
          <p:cNvSpPr/>
          <p:nvPr/>
        </p:nvSpPr>
        <p:spPr>
          <a:xfrm>
            <a:off x="6149049" y="3242244"/>
            <a:ext cx="643361" cy="78917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80934E3-1852-4C43-A42B-07DEC4D06577}"/>
              </a:ext>
            </a:extLst>
          </p:cNvPr>
          <p:cNvCxnSpPr>
            <a:cxnSpLocks/>
          </p:cNvCxnSpPr>
          <p:nvPr/>
        </p:nvCxnSpPr>
        <p:spPr>
          <a:xfrm flipH="1">
            <a:off x="5850610" y="2124330"/>
            <a:ext cx="364993" cy="1199852"/>
          </a:xfrm>
          <a:prstGeom prst="straightConnector1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9A7C712D-4D1F-455D-8314-D30B774E6DA1}"/>
              </a:ext>
            </a:extLst>
          </p:cNvPr>
          <p:cNvCxnSpPr>
            <a:cxnSpLocks/>
            <a:stCxn id="38" idx="2"/>
            <a:endCxn id="19" idx="0"/>
          </p:cNvCxnSpPr>
          <p:nvPr/>
        </p:nvCxnSpPr>
        <p:spPr>
          <a:xfrm rot="16200000" flipH="1">
            <a:off x="5073464" y="580991"/>
            <a:ext cx="1174161" cy="4173261"/>
          </a:xfrm>
          <a:prstGeom prst="bentConnector3">
            <a:avLst>
              <a:gd name="adj1" fmla="val 14282"/>
            </a:avLst>
          </a:prstGeom>
          <a:ln w="381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C5EFEB7-03A6-4CA6-89A2-F8B4C6126017}"/>
              </a:ext>
            </a:extLst>
          </p:cNvPr>
          <p:cNvCxnSpPr>
            <a:cxnSpLocks/>
          </p:cNvCxnSpPr>
          <p:nvPr/>
        </p:nvCxnSpPr>
        <p:spPr>
          <a:xfrm flipH="1">
            <a:off x="3881575" y="2124330"/>
            <a:ext cx="540070" cy="1336253"/>
          </a:xfrm>
          <a:prstGeom prst="straightConnector1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397173A-9165-4C88-BC28-2524FB7294AF}"/>
              </a:ext>
            </a:extLst>
          </p:cNvPr>
          <p:cNvCxnSpPr>
            <a:cxnSpLocks/>
            <a:endCxn id="12" idx="0"/>
          </p:cNvCxnSpPr>
          <p:nvPr/>
        </p:nvCxnSpPr>
        <p:spPr>
          <a:xfrm flipH="1">
            <a:off x="3881575" y="2142243"/>
            <a:ext cx="2980366" cy="1320725"/>
          </a:xfrm>
          <a:prstGeom prst="straightConnector1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2BD9128E-B75B-4444-AA47-A2A7A1FD0FA5}"/>
              </a:ext>
            </a:extLst>
          </p:cNvPr>
          <p:cNvSpPr txBox="1"/>
          <p:nvPr/>
        </p:nvSpPr>
        <p:spPr>
          <a:xfrm>
            <a:off x="5294924" y="2399697"/>
            <a:ext cx="1328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Compiled to</a:t>
            </a:r>
          </a:p>
        </p:txBody>
      </p:sp>
      <p:cxnSp>
        <p:nvCxnSpPr>
          <p:cNvPr id="39" name="Straight Arrow Connector 33">
            <a:extLst>
              <a:ext uri="{FF2B5EF4-FFF2-40B4-BE49-F238E27FC236}">
                <a16:creationId xmlns:a16="http://schemas.microsoft.com/office/drawing/2014/main" id="{BC93B642-82B4-4C63-A5EB-E3F78DCAB2CC}"/>
              </a:ext>
            </a:extLst>
          </p:cNvPr>
          <p:cNvCxnSpPr>
            <a:cxnSpLocks/>
            <a:stCxn id="41" idx="2"/>
            <a:endCxn id="9" idx="2"/>
          </p:cNvCxnSpPr>
          <p:nvPr/>
        </p:nvCxnSpPr>
        <p:spPr>
          <a:xfrm rot="16200000" flipH="1">
            <a:off x="4505863" y="-550799"/>
            <a:ext cx="1634957" cy="6985215"/>
          </a:xfrm>
          <a:prstGeom prst="bentConnector3">
            <a:avLst>
              <a:gd name="adj1" fmla="val 144679"/>
            </a:avLst>
          </a:prstGeom>
          <a:ln w="381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FF7D391D-1B8D-4EAC-9F89-E89B62C98C70}"/>
              </a:ext>
            </a:extLst>
          </p:cNvPr>
          <p:cNvSpPr/>
          <p:nvPr/>
        </p:nvSpPr>
        <p:spPr>
          <a:xfrm>
            <a:off x="1711712" y="1880077"/>
            <a:ext cx="238044" cy="2442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9365E8C-BC1C-4D27-83EA-400646E4FC73}"/>
              </a:ext>
            </a:extLst>
          </p:cNvPr>
          <p:cNvSpPr/>
          <p:nvPr/>
        </p:nvSpPr>
        <p:spPr>
          <a:xfrm>
            <a:off x="3454892" y="1836288"/>
            <a:ext cx="238044" cy="2442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3861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  <p:bldP spid="19" grpId="0" animBg="1"/>
      <p:bldP spid="23" grpId="0"/>
      <p:bldP spid="24" grpId="0" animBg="1"/>
      <p:bldP spid="25" grpId="0" animBg="1"/>
      <p:bldP spid="26" grpId="0"/>
      <p:bldP spid="27" grpId="0" animBg="1"/>
      <p:bldP spid="29" grpId="0" animBg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A68CC-33E6-2088-0312-6710F60B9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Negation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BFFE62-A75C-4FFD-983C-A92299117B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Stratified: non-recursive</a:t>
            </a:r>
          </a:p>
          <a:p>
            <a:r>
              <a:rPr lang="en-US" dirty="0"/>
              <a:t>Implemented as either</a:t>
            </a:r>
          </a:p>
          <a:p>
            <a:pPr lvl="1"/>
            <a:r>
              <a:rPr lang="en-US" dirty="0"/>
              <a:t>Subtraction</a:t>
            </a:r>
          </a:p>
          <a:p>
            <a:pPr lvl="1"/>
            <a:r>
              <a:rPr lang="en-US" dirty="0"/>
              <a:t>Anti-join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67B09C-DDC4-A21A-AE85-B6DD4294B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99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246AD91-60B9-A37C-F2DB-3942F37FC8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9800" y="1690688"/>
            <a:ext cx="5791200" cy="571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E1EC4A0-C04B-98D0-ABA4-066B7B9EFE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631"/>
          <a:stretch/>
        </p:blipFill>
        <p:spPr>
          <a:xfrm>
            <a:off x="6505575" y="4078089"/>
            <a:ext cx="5562600" cy="14573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234B775-678E-5C0F-439B-C1DCF8B50D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3125" y="2649538"/>
            <a:ext cx="6115050" cy="904875"/>
          </a:xfrm>
          <a:prstGeom prst="rect">
            <a:avLst/>
          </a:prstGeom>
        </p:spPr>
      </p:pic>
      <p:sp>
        <p:nvSpPr>
          <p:cNvPr id="11" name="Arrow: Down 10">
            <a:extLst>
              <a:ext uri="{FF2B5EF4-FFF2-40B4-BE49-F238E27FC236}">
                <a16:creationId xmlns:a16="http://schemas.microsoft.com/office/drawing/2014/main" id="{EC581DEB-9990-F5F0-2E39-97F747E10050}"/>
              </a:ext>
            </a:extLst>
          </p:cNvPr>
          <p:cNvSpPr/>
          <p:nvPr/>
        </p:nvSpPr>
        <p:spPr>
          <a:xfrm>
            <a:off x="8586788" y="2241551"/>
            <a:ext cx="609600" cy="4572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7BFBF3D3-34F4-6AAD-F50B-28392F5EDECC}"/>
              </a:ext>
            </a:extLst>
          </p:cNvPr>
          <p:cNvSpPr/>
          <p:nvPr/>
        </p:nvSpPr>
        <p:spPr>
          <a:xfrm>
            <a:off x="8586788" y="3554413"/>
            <a:ext cx="609600" cy="4572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216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36419</TotalTime>
  <Words>5033</Words>
  <Application>Microsoft Office PowerPoint</Application>
  <PresentationFormat>Widescreen</PresentationFormat>
  <Paragraphs>1407</Paragraphs>
  <Slides>125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125</vt:i4>
      </vt:variant>
    </vt:vector>
  </HeadingPairs>
  <TitlesOfParts>
    <vt:vector size="132" baseType="lpstr">
      <vt:lpstr>Arial</vt:lpstr>
      <vt:lpstr>Calibri</vt:lpstr>
      <vt:lpstr>Calibri Light</vt:lpstr>
      <vt:lpstr>Cambria Math</vt:lpstr>
      <vt:lpstr>Consolas</vt:lpstr>
      <vt:lpstr>Courier New</vt:lpstr>
      <vt:lpstr>Office Theme</vt:lpstr>
      <vt:lpstr>DBSP: A formal model for streaming computation; applications to incremental computations and databases</vt:lpstr>
      <vt:lpstr>If you want to know more</vt:lpstr>
      <vt:lpstr>A simple streaming language called DBSP</vt:lpstr>
      <vt:lpstr>What is incremental computation?</vt:lpstr>
      <vt:lpstr>Outline</vt:lpstr>
      <vt:lpstr>Analog and digital signals</vt:lpstr>
      <vt:lpstr>Nyquist–Shannon sampling theorem</vt:lpstr>
      <vt:lpstr>Streams</vt:lpstr>
      <vt:lpstr>Groups</vt:lpstr>
      <vt:lpstr>Stream operators</vt:lpstr>
      <vt:lpstr>Lifting</vt:lpstr>
      <vt:lpstr>Addition</vt:lpstr>
      <vt:lpstr>Silence</vt:lpstr>
      <vt:lpstr>Amplification</vt:lpstr>
      <vt:lpstr>Negation</vt:lpstr>
      <vt:lpstr>Chaining operators into circuits</vt:lpstr>
      <vt:lpstr>Noise cancellation</vt:lpstr>
      <vt:lpstr>Circuit equivalence</vt:lpstr>
      <vt:lpstr>Delay (z^(-1) )</vt:lpstr>
      <vt:lpstr>Time-invariance</vt:lpstr>
      <vt:lpstr>Causal operators</vt:lpstr>
      <vt:lpstr>Computing changes (deltas) Differentiation</vt:lpstr>
      <vt:lpstr>Integration</vt:lpstr>
      <vt:lpstr>D and I are inverses</vt:lpstr>
      <vt:lpstr>Linear operators</vt:lpstr>
      <vt:lpstr>Bilinear operators</vt:lpstr>
      <vt:lpstr>Outline</vt:lpstr>
      <vt:lpstr>All databases are streaming databases!</vt:lpstr>
      <vt:lpstr>Views are lifted queries</vt:lpstr>
      <vt:lpstr>Outline</vt:lpstr>
      <vt:lpstr>Incremental view maintenance of view V</vt:lpstr>
      <vt:lpstr>Incremental view maintenance</vt:lpstr>
      <vt:lpstr>Multiple inputs</vt:lpstr>
      <vt:lpstr>Incremental queries are streaming systems</vt:lpstr>
      <vt:lpstr>Fundamental Equation of Incremental View Maintenance</vt:lpstr>
      <vt:lpstr>Outline</vt:lpstr>
      <vt:lpstr>Linear operators</vt:lpstr>
      <vt:lpstr>Example of a linear query</vt:lpstr>
      <vt:lpstr>The chain rule (structural recursion)</vt:lpstr>
      <vt:lpstr>Bilinear operators</vt:lpstr>
      <vt:lpstr>Incremental operators</vt:lpstr>
      <vt:lpstr>Outline</vt:lpstr>
      <vt:lpstr>Computing on tables</vt:lpstr>
      <vt:lpstr>Hold on! This is not well-defined!</vt:lpstr>
      <vt:lpstr>Z-sets (also called Z-relations)</vt:lpstr>
      <vt:lpstr>Z-sets are yummy!</vt:lpstr>
      <vt:lpstr>Z-set addition</vt:lpstr>
      <vt:lpstr>The distinct operator</vt:lpstr>
      <vt:lpstr>Relational algebra using Z-set operations </vt:lpstr>
      <vt:lpstr>Algorithm for incremental view maintenance </vt:lpstr>
      <vt:lpstr>DBSP can also express</vt:lpstr>
      <vt:lpstr>Outline</vt:lpstr>
      <vt:lpstr>Formal verification</vt:lpstr>
      <vt:lpstr>DBSP Library</vt:lpstr>
      <vt:lpstr>SQL to DBSP compiler</vt:lpstr>
      <vt:lpstr>PowerPoint Presentation</vt:lpstr>
      <vt:lpstr>Summary</vt:lpstr>
      <vt:lpstr>PowerPoint Presentation</vt:lpstr>
      <vt:lpstr>Extra slides</vt:lpstr>
      <vt:lpstr>The cycle rule</vt:lpstr>
      <vt:lpstr>Multiset union (can have duplicates)</vt:lpstr>
      <vt:lpstr>Set union (no duplicates)</vt:lpstr>
      <vt:lpstr>Set difference</vt:lpstr>
      <vt:lpstr>Query composition</vt:lpstr>
      <vt:lpstr>We have barely begun</vt:lpstr>
      <vt:lpstr>Set intersection</vt:lpstr>
      <vt:lpstr>Projection</vt:lpstr>
      <vt:lpstr>Translating a DDlog rule</vt:lpstr>
      <vt:lpstr>Selection (filtering)</vt:lpstr>
      <vt:lpstr>Selection (filtering)</vt:lpstr>
      <vt:lpstr>Cartesian products</vt:lpstr>
      <vt:lpstr>Cartesian products</vt:lpstr>
      <vt:lpstr>(Equi)Joins</vt:lpstr>
      <vt:lpstr>Optimizing distinct</vt:lpstr>
      <vt:lpstr>Incremental distinct</vt:lpstr>
      <vt:lpstr>Complex Relational Example</vt:lpstr>
      <vt:lpstr>Example: Remove distinct calls</vt:lpstr>
      <vt:lpstr>Example: Lift and incrementalize</vt:lpstr>
      <vt:lpstr>Example: optimize incremental circuit</vt:lpstr>
      <vt:lpstr>Related work</vt:lpstr>
      <vt:lpstr>Materialized View Update Problem</vt:lpstr>
      <vt:lpstr>The ring of weights (Z)</vt:lpstr>
      <vt:lpstr>Additional SQL operations</vt:lpstr>
      <vt:lpstr>map_keys(f)</vt:lpstr>
      <vt:lpstr>Groupings</vt:lpstr>
      <vt:lpstr>Group-by</vt:lpstr>
      <vt:lpstr>flatmap_keys</vt:lpstr>
      <vt:lpstr>Aggregation</vt:lpstr>
      <vt:lpstr>Non-linear aggregations</vt:lpstr>
      <vt:lpstr>Group-By + Aggregate</vt:lpstr>
      <vt:lpstr>Parallelization</vt:lpstr>
      <vt:lpstr>Outline</vt:lpstr>
      <vt:lpstr>Convolutions</vt:lpstr>
      <vt:lpstr>Streaming joins</vt:lpstr>
      <vt:lpstr>Streaming window queries</vt:lpstr>
      <vt:lpstr>Alternative window definition</vt:lpstr>
      <vt:lpstr>Outline</vt:lpstr>
      <vt:lpstr>Datalog rules</vt:lpstr>
      <vt:lpstr>Negation</vt:lpstr>
      <vt:lpstr>Recursive computations</vt:lpstr>
      <vt:lpstr>Creating streams from scalars</vt:lpstr>
      <vt:lpstr>Creating scalars from streams</vt:lpstr>
      <vt:lpstr>Implementing recursion (1)</vt:lpstr>
      <vt:lpstr>Implementing recursion (2)</vt:lpstr>
      <vt:lpstr>Typing</vt:lpstr>
      <vt:lpstr>Inputs</vt:lpstr>
      <vt:lpstr>Theorem: this circuit computes fixed-point of R</vt:lpstr>
      <vt:lpstr>Two kinds of streams</vt:lpstr>
      <vt:lpstr>Example: Transitive closure</vt:lpstr>
      <vt:lpstr>Semi-naïve evaluation</vt:lpstr>
      <vt:lpstr>Streaming, incremental, recursive queries</vt:lpstr>
      <vt:lpstr>Lifting and loops</vt:lpstr>
      <vt:lpstr>Streaming incremental recursive queries</vt:lpstr>
      <vt:lpstr>Streams of Streams</vt:lpstr>
      <vt:lpstr>Streams of streams</vt:lpstr>
      <vt:lpstr>Example: Transitive, reflexive closure</vt:lpstr>
      <vt:lpstr>Transitive, reflexive closure: circuit</vt:lpstr>
      <vt:lpstr>Transitive, reflexive closure: incrementalize</vt:lpstr>
      <vt:lpstr>Transitive, reflexive closure: optimize</vt:lpstr>
      <vt:lpstr>Transitive, reflexive closure: (bi)linearity</vt:lpstr>
      <vt:lpstr>DSP Filters</vt:lpstr>
      <vt:lpstr>Relation to synchronous digital circuits</vt:lpstr>
      <vt:lpstr>Synchronous circuits ideas</vt:lpstr>
      <vt:lpstr>DBSP vs Differential Dataflow</vt:lpstr>
      <vt:lpstr>Proof of the cycle rule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DBSP Databases as signal processors (a formal model of Differential Datalog)</dc:title>
  <dc:creator>Mihai Budiu</dc:creator>
  <cp:lastModifiedBy>Mihai Budiu</cp:lastModifiedBy>
  <cp:revision>15</cp:revision>
  <dcterms:created xsi:type="dcterms:W3CDTF">2021-06-30T23:48:55Z</dcterms:created>
  <dcterms:modified xsi:type="dcterms:W3CDTF">2023-11-02T00:37:07Z</dcterms:modified>
</cp:coreProperties>
</file>